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1"/>
  </p:notesMasterIdLst>
  <p:sldIdLst>
    <p:sldId id="295" r:id="rId2"/>
    <p:sldId id="257" r:id="rId3"/>
    <p:sldId id="292" r:id="rId4"/>
    <p:sldId id="293" r:id="rId5"/>
    <p:sldId id="260" r:id="rId6"/>
    <p:sldId id="297" r:id="rId7"/>
    <p:sldId id="276" r:id="rId8"/>
    <p:sldId id="277" r:id="rId9"/>
    <p:sldId id="262" r:id="rId10"/>
    <p:sldId id="273" r:id="rId11"/>
    <p:sldId id="272" r:id="rId12"/>
    <p:sldId id="271" r:id="rId13"/>
    <p:sldId id="270" r:id="rId14"/>
    <p:sldId id="269" r:id="rId15"/>
    <p:sldId id="268" r:id="rId16"/>
    <p:sldId id="274" r:id="rId17"/>
    <p:sldId id="275" r:id="rId18"/>
    <p:sldId id="267" r:id="rId19"/>
    <p:sldId id="263" r:id="rId20"/>
    <p:sldId id="278" r:id="rId21"/>
    <p:sldId id="282" r:id="rId22"/>
    <p:sldId id="279" r:id="rId23"/>
    <p:sldId id="280" r:id="rId24"/>
    <p:sldId id="281" r:id="rId25"/>
    <p:sldId id="264" r:id="rId26"/>
    <p:sldId id="298" r:id="rId27"/>
    <p:sldId id="283" r:id="rId28"/>
    <p:sldId id="284" r:id="rId29"/>
    <p:sldId id="285" r:id="rId30"/>
    <p:sldId id="299" r:id="rId31"/>
    <p:sldId id="286" r:id="rId32"/>
    <p:sldId id="287" r:id="rId33"/>
    <p:sldId id="288" r:id="rId34"/>
    <p:sldId id="289" r:id="rId35"/>
    <p:sldId id="300" r:id="rId36"/>
    <p:sldId id="301" r:id="rId37"/>
    <p:sldId id="302" r:id="rId38"/>
    <p:sldId id="303" r:id="rId39"/>
    <p:sldId id="26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6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0429C-D014-4CFF-B939-93ACFD4EACB2}" type="datetimeFigureOut">
              <a:rPr lang="en-IN" smtClean="0"/>
              <a:t>20-12-2022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637A9-4475-4B8C-9980-BA4E7A556EB8}" type="slidenum">
              <a:rPr lang="en-IN" smtClean="0"/>
              <a:t>‹#›</a:t>
            </a:fld>
            <a:endParaRPr lang="en-IN" dirty="0"/>
          </a:p>
        </p:txBody>
      </p:sp>
    </p:spTree>
    <p:extLst>
      <p:ext uri="{BB962C8B-B14F-4D97-AF65-F5344CB8AC3E}">
        <p14:creationId xmlns:p14="http://schemas.microsoft.com/office/powerpoint/2010/main" val="172996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82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1129522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357494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1516401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7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3778729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129577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263727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284265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BE1B72-26F2-4FAF-A292-EAB3BD385BC1}" type="datetimeFigureOut">
              <a:rPr lang="en-IN" smtClean="0"/>
              <a:t>20-12-2022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97F667-C714-4C57-AD17-E44A96E70F40}" type="slidenum">
              <a:rPr lang="en-IN" smtClean="0"/>
              <a:t>‹#›</a:t>
            </a:fld>
            <a:endParaRPr lang="en-IN" dirty="0"/>
          </a:p>
        </p:txBody>
      </p:sp>
    </p:spTree>
    <p:extLst>
      <p:ext uri="{BB962C8B-B14F-4D97-AF65-F5344CB8AC3E}">
        <p14:creationId xmlns:p14="http://schemas.microsoft.com/office/powerpoint/2010/main" val="161353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BE1B72-26F2-4FAF-A292-EAB3BD385BC1}" type="datetimeFigureOut">
              <a:rPr lang="en-IN" smtClean="0"/>
              <a:t>20-12-2022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97F667-C714-4C57-AD17-E44A96E70F40}" type="slidenum">
              <a:rPr lang="en-IN" smtClean="0"/>
              <a:t>‹#›</a:t>
            </a:fld>
            <a:endParaRPr lang="en-IN" dirty="0"/>
          </a:p>
        </p:txBody>
      </p:sp>
    </p:spTree>
    <p:extLst>
      <p:ext uri="{BB962C8B-B14F-4D97-AF65-F5344CB8AC3E}">
        <p14:creationId xmlns:p14="http://schemas.microsoft.com/office/powerpoint/2010/main" val="213338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BE1B72-26F2-4FAF-A292-EAB3BD385BC1}" type="datetimeFigureOut">
              <a:rPr lang="en-IN" smtClean="0"/>
              <a:t>20-12-2022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497F667-C714-4C57-AD17-E44A96E70F40}"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573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288677" y="544139"/>
            <a:ext cx="10018058" cy="23876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262626"/>
              </a:buClr>
              <a:buSzPts val="3200"/>
              <a:buFont typeface="Calibri"/>
              <a:buNone/>
            </a:pPr>
            <a:r>
              <a:rPr lang="en-US" sz="3200" dirty="0"/>
              <a:t>BIRLA VISHVAKARMA MAHAVIDYALAYA </a:t>
            </a:r>
            <a:r>
              <a:rPr lang="en-US" sz="2800" dirty="0"/>
              <a:t>(Engineering College)</a:t>
            </a:r>
            <a:br>
              <a:rPr lang="en-US" sz="2800" dirty="0"/>
            </a:br>
            <a:r>
              <a:rPr lang="en-US" sz="3200" dirty="0"/>
              <a:t>(An Autonomous Institution)</a:t>
            </a:r>
            <a:br>
              <a:rPr lang="en-US" sz="3200" dirty="0"/>
            </a:br>
            <a:r>
              <a:rPr lang="en-US" sz="3200" dirty="0"/>
              <a:t>Information Technology Department</a:t>
            </a:r>
            <a:br>
              <a:rPr lang="en-US" sz="3200" dirty="0"/>
            </a:br>
            <a:r>
              <a:rPr lang="en-US" sz="3200" dirty="0"/>
              <a:t>AY: 2022 -23</a:t>
            </a:r>
            <a:br>
              <a:rPr lang="en-US" sz="3200" dirty="0"/>
            </a:br>
            <a:r>
              <a:rPr lang="en-US" sz="3200" dirty="0"/>
              <a:t>4IT31 – Project I</a:t>
            </a:r>
            <a:endParaRPr sz="3200" dirty="0"/>
          </a:p>
        </p:txBody>
      </p:sp>
      <p:sp>
        <p:nvSpPr>
          <p:cNvPr id="102" name="Google Shape;102;p1"/>
          <p:cNvSpPr txBox="1">
            <a:spLocks noGrp="1"/>
          </p:cNvSpPr>
          <p:nvPr>
            <p:ph type="subTitle" idx="1"/>
          </p:nvPr>
        </p:nvSpPr>
        <p:spPr>
          <a:xfrm>
            <a:off x="1725706" y="3750117"/>
            <a:ext cx="9144000" cy="27168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90000"/>
              </a:lnSpc>
              <a:spcBef>
                <a:spcPts val="1400"/>
              </a:spcBef>
              <a:spcAft>
                <a:spcPts val="0"/>
              </a:spcAft>
              <a:buSzPts val="2400"/>
              <a:buNone/>
            </a:pPr>
            <a:r>
              <a:rPr lang="en-IN" sz="4300" cap="none" dirty="0">
                <a:latin typeface="+mn-lt"/>
              </a:rPr>
              <a:t>E-Voting System Using Blockchain</a:t>
            </a:r>
          </a:p>
          <a:p>
            <a:pPr marL="0" lvl="0" indent="0" algn="l" rtl="0">
              <a:lnSpc>
                <a:spcPct val="90000"/>
              </a:lnSpc>
              <a:spcBef>
                <a:spcPts val="1400"/>
              </a:spcBef>
              <a:spcAft>
                <a:spcPts val="0"/>
              </a:spcAft>
              <a:buSzPts val="2400"/>
              <a:buNone/>
            </a:pPr>
            <a:r>
              <a:rPr lang="en-IN" sz="2900" cap="none" dirty="0">
                <a:latin typeface="+mn-lt"/>
              </a:rPr>
              <a:t>GUIDE:                            </a:t>
            </a:r>
            <a:r>
              <a:rPr lang="en-IN" cap="none" dirty="0"/>
              <a:t>			</a:t>
            </a:r>
            <a:r>
              <a:rPr lang="en-IN" sz="2900" cap="none" dirty="0">
                <a:latin typeface="+mn-lt"/>
              </a:rPr>
              <a:t>GROUP MEMBERS: </a:t>
            </a:r>
          </a:p>
          <a:p>
            <a:pPr marL="0" lvl="0" indent="0" rtl="0">
              <a:lnSpc>
                <a:spcPct val="90000"/>
              </a:lnSpc>
              <a:spcBef>
                <a:spcPts val="1400"/>
              </a:spcBef>
              <a:spcAft>
                <a:spcPts val="0"/>
              </a:spcAft>
              <a:buSzPts val="2400"/>
              <a:buNone/>
            </a:pPr>
            <a:r>
              <a:rPr lang="en-IN" sz="2600" cap="none" spc="0" dirty="0">
                <a:latin typeface="+mn-lt"/>
              </a:rPr>
              <a:t>Prof. Vishal Polara</a:t>
            </a:r>
            <a:r>
              <a:rPr lang="en-IN" cap="none" dirty="0"/>
              <a:t>					</a:t>
            </a:r>
            <a:r>
              <a:rPr lang="en-IN" sz="2600" cap="none" spc="0" dirty="0">
                <a:latin typeface="+mn-lt"/>
              </a:rPr>
              <a:t>Harshilkumar Buha (19IT401)</a:t>
            </a:r>
          </a:p>
          <a:p>
            <a:pPr marL="0" lvl="0" indent="0" rtl="0">
              <a:lnSpc>
                <a:spcPct val="90000"/>
              </a:lnSpc>
              <a:spcBef>
                <a:spcPts val="1400"/>
              </a:spcBef>
              <a:spcAft>
                <a:spcPts val="0"/>
              </a:spcAft>
              <a:buSzPts val="2400"/>
              <a:buNone/>
            </a:pPr>
            <a:r>
              <a:rPr lang="en-IN" sz="2600" cap="none" spc="0" dirty="0">
                <a:latin typeface="+mn-lt"/>
              </a:rPr>
              <a:t>						Harsh Kadivar (19IT408)</a:t>
            </a:r>
          </a:p>
          <a:p>
            <a:pPr marL="0" lvl="0" indent="0" rtl="0">
              <a:lnSpc>
                <a:spcPct val="90000"/>
              </a:lnSpc>
              <a:spcBef>
                <a:spcPts val="1400"/>
              </a:spcBef>
              <a:spcAft>
                <a:spcPts val="0"/>
              </a:spcAft>
              <a:buSzPts val="2400"/>
              <a:buNone/>
            </a:pPr>
            <a:r>
              <a:rPr lang="en-IN" sz="2600" cap="none" spc="0" dirty="0">
                <a:latin typeface="+mn-lt"/>
              </a:rPr>
              <a:t>                                                                      		Harsh Ajudia (19IT418) </a:t>
            </a:r>
          </a:p>
          <a:p>
            <a:pPr marL="0" lvl="0" indent="0" rtl="0">
              <a:lnSpc>
                <a:spcPct val="90000"/>
              </a:lnSpc>
              <a:spcBef>
                <a:spcPts val="1400"/>
              </a:spcBef>
              <a:spcAft>
                <a:spcPts val="0"/>
              </a:spcAft>
              <a:buSzPts val="2400"/>
              <a:buNone/>
            </a:pPr>
            <a:r>
              <a:rPr lang="en-IN" sz="2600" cap="none" spc="0" dirty="0">
                <a:latin typeface="+mn-lt"/>
              </a:rPr>
              <a:t>				               	 	Pranav Baraiya (19IT428)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3CE0-BE53-00FB-8870-FC25909E5D86}"/>
              </a:ext>
            </a:extLst>
          </p:cNvPr>
          <p:cNvSpPr>
            <a:spLocks noGrp="1"/>
          </p:cNvSpPr>
          <p:nvPr>
            <p:ph type="title"/>
          </p:nvPr>
        </p:nvSpPr>
        <p:spPr/>
        <p:txBody>
          <a:bodyPr/>
          <a:lstStyle/>
          <a:p>
            <a:r>
              <a:rPr lang="en-IN" dirty="0"/>
              <a:t>Use Case Diagram</a:t>
            </a:r>
          </a:p>
        </p:txBody>
      </p:sp>
      <p:pic>
        <p:nvPicPr>
          <p:cNvPr id="4" name="Picture 3">
            <a:extLst>
              <a:ext uri="{FF2B5EF4-FFF2-40B4-BE49-F238E27FC236}">
                <a16:creationId xmlns:a16="http://schemas.microsoft.com/office/drawing/2014/main" id="{8CBEB6F6-8B97-24AB-D66B-36607B1F3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530" y="1993392"/>
            <a:ext cx="5295900" cy="4267200"/>
          </a:xfrm>
          <a:prstGeom prst="rect">
            <a:avLst/>
          </a:prstGeom>
        </p:spPr>
      </p:pic>
    </p:spTree>
    <p:extLst>
      <p:ext uri="{BB962C8B-B14F-4D97-AF65-F5344CB8AC3E}">
        <p14:creationId xmlns:p14="http://schemas.microsoft.com/office/powerpoint/2010/main" val="1386533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71E8-EC9F-0AFD-A334-FF662819FD8E}"/>
              </a:ext>
            </a:extLst>
          </p:cNvPr>
          <p:cNvSpPr>
            <a:spLocks noGrp="1"/>
          </p:cNvSpPr>
          <p:nvPr>
            <p:ph type="title"/>
          </p:nvPr>
        </p:nvSpPr>
        <p:spPr/>
        <p:txBody>
          <a:bodyPr/>
          <a:lstStyle/>
          <a:p>
            <a:r>
              <a:rPr lang="en-IN" dirty="0"/>
              <a:t>State Diagram</a:t>
            </a:r>
          </a:p>
        </p:txBody>
      </p:sp>
      <p:pic>
        <p:nvPicPr>
          <p:cNvPr id="4" name="Picture 3">
            <a:extLst>
              <a:ext uri="{FF2B5EF4-FFF2-40B4-BE49-F238E27FC236}">
                <a16:creationId xmlns:a16="http://schemas.microsoft.com/office/drawing/2014/main" id="{2E2B1A08-DC94-7BE6-3174-6A9637BE5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435" y="1837765"/>
            <a:ext cx="5656729" cy="4517315"/>
          </a:xfrm>
          <a:prstGeom prst="rect">
            <a:avLst/>
          </a:prstGeom>
        </p:spPr>
      </p:pic>
    </p:spTree>
    <p:extLst>
      <p:ext uri="{BB962C8B-B14F-4D97-AF65-F5344CB8AC3E}">
        <p14:creationId xmlns:p14="http://schemas.microsoft.com/office/powerpoint/2010/main" val="2675954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353D-04FE-27B8-2C23-F6C4778D0592}"/>
              </a:ext>
            </a:extLst>
          </p:cNvPr>
          <p:cNvSpPr>
            <a:spLocks noGrp="1"/>
          </p:cNvSpPr>
          <p:nvPr>
            <p:ph type="title"/>
          </p:nvPr>
        </p:nvSpPr>
        <p:spPr/>
        <p:txBody>
          <a:bodyPr/>
          <a:lstStyle/>
          <a:p>
            <a:r>
              <a:rPr lang="en-IN" dirty="0"/>
              <a:t>Event Trace Diagram</a:t>
            </a:r>
          </a:p>
        </p:txBody>
      </p:sp>
      <p:pic>
        <p:nvPicPr>
          <p:cNvPr id="4" name="Picture 3">
            <a:extLst>
              <a:ext uri="{FF2B5EF4-FFF2-40B4-BE49-F238E27FC236}">
                <a16:creationId xmlns:a16="http://schemas.microsoft.com/office/drawing/2014/main" id="{1FCABE05-CC52-4814-97BC-2A4D86421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9" y="1954306"/>
            <a:ext cx="5887571" cy="4240306"/>
          </a:xfrm>
          <a:prstGeom prst="rect">
            <a:avLst/>
          </a:prstGeom>
        </p:spPr>
      </p:pic>
    </p:spTree>
    <p:extLst>
      <p:ext uri="{BB962C8B-B14F-4D97-AF65-F5344CB8AC3E}">
        <p14:creationId xmlns:p14="http://schemas.microsoft.com/office/powerpoint/2010/main" val="68096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E08C-5B2C-6ADC-57B1-CD6508009EDA}"/>
              </a:ext>
            </a:extLst>
          </p:cNvPr>
          <p:cNvSpPr>
            <a:spLocks noGrp="1"/>
          </p:cNvSpPr>
          <p:nvPr>
            <p:ph type="title"/>
          </p:nvPr>
        </p:nvSpPr>
        <p:spPr/>
        <p:txBody>
          <a:bodyPr/>
          <a:lstStyle/>
          <a:p>
            <a:r>
              <a:rPr lang="en-IN" dirty="0"/>
              <a:t>Activity Diagram</a:t>
            </a:r>
          </a:p>
        </p:txBody>
      </p:sp>
      <p:pic>
        <p:nvPicPr>
          <p:cNvPr id="4" name="Picture 3">
            <a:extLst>
              <a:ext uri="{FF2B5EF4-FFF2-40B4-BE49-F238E27FC236}">
                <a16:creationId xmlns:a16="http://schemas.microsoft.com/office/drawing/2014/main" id="{10D90EA6-2457-9E6B-5864-77A9BFB1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755" y="1818513"/>
            <a:ext cx="2457450" cy="4629150"/>
          </a:xfrm>
          <a:prstGeom prst="rect">
            <a:avLst/>
          </a:prstGeom>
        </p:spPr>
      </p:pic>
    </p:spTree>
    <p:extLst>
      <p:ext uri="{BB962C8B-B14F-4D97-AF65-F5344CB8AC3E}">
        <p14:creationId xmlns:p14="http://schemas.microsoft.com/office/powerpoint/2010/main" val="113420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7AE2-D655-E60E-1E55-C62725941C10}"/>
              </a:ext>
            </a:extLst>
          </p:cNvPr>
          <p:cNvSpPr>
            <a:spLocks noGrp="1"/>
          </p:cNvSpPr>
          <p:nvPr>
            <p:ph type="title"/>
          </p:nvPr>
        </p:nvSpPr>
        <p:spPr/>
        <p:txBody>
          <a:bodyPr/>
          <a:lstStyle/>
          <a:p>
            <a:r>
              <a:rPr lang="en-IN" dirty="0"/>
              <a:t>Entity Relation Diagram</a:t>
            </a:r>
          </a:p>
        </p:txBody>
      </p:sp>
      <p:pic>
        <p:nvPicPr>
          <p:cNvPr id="4" name="Picture 3">
            <a:extLst>
              <a:ext uri="{FF2B5EF4-FFF2-40B4-BE49-F238E27FC236}">
                <a16:creationId xmlns:a16="http://schemas.microsoft.com/office/drawing/2014/main" id="{1B0B765C-3FAA-369D-4BA5-B8E03BC10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886" y="1945342"/>
            <a:ext cx="5916640" cy="4626056"/>
          </a:xfrm>
          <a:prstGeom prst="rect">
            <a:avLst/>
          </a:prstGeom>
        </p:spPr>
      </p:pic>
    </p:spTree>
    <p:extLst>
      <p:ext uri="{BB962C8B-B14F-4D97-AF65-F5344CB8AC3E}">
        <p14:creationId xmlns:p14="http://schemas.microsoft.com/office/powerpoint/2010/main" val="65919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2C48-9C3E-E8C0-7B2A-6B6A4D1AC6F3}"/>
              </a:ext>
            </a:extLst>
          </p:cNvPr>
          <p:cNvSpPr>
            <a:spLocks noGrp="1"/>
          </p:cNvSpPr>
          <p:nvPr>
            <p:ph type="title"/>
          </p:nvPr>
        </p:nvSpPr>
        <p:spPr/>
        <p:txBody>
          <a:bodyPr/>
          <a:lstStyle/>
          <a:p>
            <a:r>
              <a:rPr lang="en-IN" dirty="0"/>
              <a:t>Data Flow Diagram Level-0</a:t>
            </a:r>
          </a:p>
        </p:txBody>
      </p:sp>
      <p:pic>
        <p:nvPicPr>
          <p:cNvPr id="4" name="Picture 3">
            <a:extLst>
              <a:ext uri="{FF2B5EF4-FFF2-40B4-BE49-F238E27FC236}">
                <a16:creationId xmlns:a16="http://schemas.microsoft.com/office/drawing/2014/main" id="{D822B0A4-92F0-D8E9-34DB-85517CA1F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2523934"/>
            <a:ext cx="7639050" cy="2962275"/>
          </a:xfrm>
          <a:prstGeom prst="rect">
            <a:avLst/>
          </a:prstGeom>
        </p:spPr>
      </p:pic>
    </p:spTree>
    <p:extLst>
      <p:ext uri="{BB962C8B-B14F-4D97-AF65-F5344CB8AC3E}">
        <p14:creationId xmlns:p14="http://schemas.microsoft.com/office/powerpoint/2010/main" val="185617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2C48-9C3E-E8C0-7B2A-6B6A4D1AC6F3}"/>
              </a:ext>
            </a:extLst>
          </p:cNvPr>
          <p:cNvSpPr>
            <a:spLocks noGrp="1"/>
          </p:cNvSpPr>
          <p:nvPr>
            <p:ph type="title"/>
          </p:nvPr>
        </p:nvSpPr>
        <p:spPr/>
        <p:txBody>
          <a:bodyPr/>
          <a:lstStyle/>
          <a:p>
            <a:r>
              <a:rPr lang="en-IN" dirty="0"/>
              <a:t>Data Flow Diagram Level-1</a:t>
            </a:r>
          </a:p>
        </p:txBody>
      </p:sp>
      <p:pic>
        <p:nvPicPr>
          <p:cNvPr id="5" name="Picture 4">
            <a:extLst>
              <a:ext uri="{FF2B5EF4-FFF2-40B4-BE49-F238E27FC236}">
                <a16:creationId xmlns:a16="http://schemas.microsoft.com/office/drawing/2014/main" id="{DA791CCA-5EB1-E592-5027-55B3FEAF9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542" y="1737360"/>
            <a:ext cx="5925670" cy="4412428"/>
          </a:xfrm>
          <a:prstGeom prst="rect">
            <a:avLst/>
          </a:prstGeom>
        </p:spPr>
      </p:pic>
    </p:spTree>
    <p:extLst>
      <p:ext uri="{BB962C8B-B14F-4D97-AF65-F5344CB8AC3E}">
        <p14:creationId xmlns:p14="http://schemas.microsoft.com/office/powerpoint/2010/main" val="255705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2C48-9C3E-E8C0-7B2A-6B6A4D1AC6F3}"/>
              </a:ext>
            </a:extLst>
          </p:cNvPr>
          <p:cNvSpPr>
            <a:spLocks noGrp="1"/>
          </p:cNvSpPr>
          <p:nvPr>
            <p:ph type="title"/>
          </p:nvPr>
        </p:nvSpPr>
        <p:spPr/>
        <p:txBody>
          <a:bodyPr/>
          <a:lstStyle/>
          <a:p>
            <a:r>
              <a:rPr lang="en-IN" dirty="0"/>
              <a:t>Data Flow Diagram Level-1</a:t>
            </a:r>
          </a:p>
        </p:txBody>
      </p:sp>
      <p:pic>
        <p:nvPicPr>
          <p:cNvPr id="5" name="Picture 4">
            <a:extLst>
              <a:ext uri="{FF2B5EF4-FFF2-40B4-BE49-F238E27FC236}">
                <a16:creationId xmlns:a16="http://schemas.microsoft.com/office/drawing/2014/main" id="{B9D9E7DE-015E-4A35-D6D5-CB1F1DD6C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37" y="1976818"/>
            <a:ext cx="5953125" cy="3800475"/>
          </a:xfrm>
          <a:prstGeom prst="rect">
            <a:avLst/>
          </a:prstGeom>
        </p:spPr>
      </p:pic>
    </p:spTree>
    <p:extLst>
      <p:ext uri="{BB962C8B-B14F-4D97-AF65-F5344CB8AC3E}">
        <p14:creationId xmlns:p14="http://schemas.microsoft.com/office/powerpoint/2010/main" val="308533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455F-9C35-8EC5-24DE-2AC018FBF185}"/>
              </a:ext>
            </a:extLst>
          </p:cNvPr>
          <p:cNvSpPr>
            <a:spLocks noGrp="1"/>
          </p:cNvSpPr>
          <p:nvPr>
            <p:ph type="title"/>
          </p:nvPr>
        </p:nvSpPr>
        <p:spPr/>
        <p:txBody>
          <a:bodyPr/>
          <a:lstStyle/>
          <a:p>
            <a:r>
              <a:rPr lang="en-IN" dirty="0"/>
              <a:t>Class Diagram</a:t>
            </a:r>
          </a:p>
        </p:txBody>
      </p:sp>
      <p:pic>
        <p:nvPicPr>
          <p:cNvPr id="4" name="Picture 3">
            <a:extLst>
              <a:ext uri="{FF2B5EF4-FFF2-40B4-BE49-F238E27FC236}">
                <a16:creationId xmlns:a16="http://schemas.microsoft.com/office/drawing/2014/main" id="{36F5978D-C5DF-78DC-9A48-8FF83A4D0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837" y="2050542"/>
            <a:ext cx="5648325" cy="4000500"/>
          </a:xfrm>
          <a:prstGeom prst="rect">
            <a:avLst/>
          </a:prstGeom>
        </p:spPr>
      </p:pic>
    </p:spTree>
    <p:extLst>
      <p:ext uri="{BB962C8B-B14F-4D97-AF65-F5344CB8AC3E}">
        <p14:creationId xmlns:p14="http://schemas.microsoft.com/office/powerpoint/2010/main" val="2695453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2BFE-4A4A-B06A-7642-FD9BFA6823A4}"/>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CA0E5EC3-7F38-7920-83C0-93B0CC92D3F3}"/>
              </a:ext>
            </a:extLst>
          </p:cNvPr>
          <p:cNvSpPr>
            <a:spLocks noGrp="1"/>
          </p:cNvSpPr>
          <p:nvPr>
            <p:ph idx="1"/>
          </p:nvPr>
        </p:nvSpPr>
        <p:spPr/>
        <p:txBody>
          <a:bodyPr>
            <a:normAutofit/>
          </a:bodyPr>
          <a:lstStyle/>
          <a:p>
            <a:pPr marL="342900" lvl="0" indent="-342900">
              <a:lnSpc>
                <a:spcPct val="107000"/>
              </a:lnSpc>
              <a:buFont typeface="+mj-lt"/>
              <a:buAutoNum type="arabicParenR"/>
            </a:pPr>
            <a:r>
              <a:rPr lang="en-IN" sz="2400" dirty="0">
                <a:effectLst/>
                <a:latin typeface="Calibri" panose="020F0502020204030204" pitchFamily="34" charset="0"/>
                <a:ea typeface="Calibri" panose="020F0502020204030204" pitchFamily="34" charset="0"/>
                <a:cs typeface="Calibri" panose="020F0502020204030204" pitchFamily="34" charset="0"/>
              </a:rPr>
              <a:t>Login Module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2400" dirty="0">
                <a:effectLst/>
                <a:latin typeface="Calibri" panose="020F0502020204030204" pitchFamily="34" charset="0"/>
                <a:ea typeface="Calibri" panose="020F0502020204030204" pitchFamily="34" charset="0"/>
                <a:cs typeface="Calibri" panose="020F0502020204030204" pitchFamily="34" charset="0"/>
              </a:rPr>
              <a:t>Voting Module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2400" dirty="0">
                <a:effectLst/>
                <a:latin typeface="Calibri" panose="020F0502020204030204" pitchFamily="34" charset="0"/>
                <a:ea typeface="Calibri" panose="020F0502020204030204" pitchFamily="34" charset="0"/>
                <a:cs typeface="Calibri" panose="020F0502020204030204" pitchFamily="34" charset="0"/>
              </a:rPr>
              <a:t>Voting Creation Module</a:t>
            </a:r>
          </a:p>
          <a:p>
            <a:pPr marL="342900" lvl="0" indent="-342900">
              <a:lnSpc>
                <a:spcPct val="107000"/>
              </a:lnSpc>
              <a:buFont typeface="+mj-lt"/>
              <a:buAutoNum type="arabicParenR"/>
            </a:pPr>
            <a:r>
              <a:rPr lang="en-IN" sz="2400" dirty="0">
                <a:effectLst/>
                <a:latin typeface="Calibri" panose="020F0502020204030204" pitchFamily="34" charset="0"/>
                <a:ea typeface="Calibri" panose="020F0502020204030204" pitchFamily="34" charset="0"/>
                <a:cs typeface="Calibri" panose="020F0502020204030204" pitchFamily="34" charset="0"/>
              </a:rPr>
              <a:t>Voting Result Module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n-IN" sz="2400" dirty="0">
                <a:effectLst/>
                <a:latin typeface="Calibri" panose="020F0502020204030204" pitchFamily="34" charset="0"/>
                <a:ea typeface="Calibri" panose="020F0502020204030204" pitchFamily="34" charset="0"/>
                <a:cs typeface="Calibri" panose="020F0502020204030204" pitchFamily="34" charset="0"/>
              </a:rPr>
              <a:t>User Identification Module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145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endParaRPr lang="en-IN" dirty="0"/>
          </a:p>
        </p:txBody>
      </p:sp>
      <p:sp>
        <p:nvSpPr>
          <p:cNvPr id="3" name="Content Placeholder 2"/>
          <p:cNvSpPr>
            <a:spLocks noGrp="1"/>
          </p:cNvSpPr>
          <p:nvPr>
            <p:ph idx="1"/>
          </p:nvPr>
        </p:nvSpPr>
        <p:spPr/>
        <p:txBody>
          <a:bodyPr>
            <a:normAutofit/>
          </a:bodyPr>
          <a:lstStyle/>
          <a:p>
            <a:pPr lvl="1">
              <a:buFont typeface="Arial" panose="020B0604020202020204" pitchFamily="34" charset="0"/>
              <a:buChar char="•"/>
            </a:pPr>
            <a:r>
              <a:rPr lang="en-US" sz="2200" dirty="0"/>
              <a:t>Objective</a:t>
            </a:r>
          </a:p>
          <a:p>
            <a:pPr lvl="1">
              <a:buFont typeface="Arial" panose="020B0604020202020204" pitchFamily="34" charset="0"/>
              <a:buChar char="•"/>
            </a:pPr>
            <a:r>
              <a:rPr lang="en-US" sz="2200" dirty="0"/>
              <a:t>Scope</a:t>
            </a:r>
          </a:p>
          <a:p>
            <a:pPr lvl="1">
              <a:buFont typeface="Arial" panose="020B0604020202020204" pitchFamily="34" charset="0"/>
              <a:buChar char="•"/>
            </a:pPr>
            <a:r>
              <a:rPr lang="en-US" sz="2200" dirty="0"/>
              <a:t>Introduction</a:t>
            </a:r>
          </a:p>
          <a:p>
            <a:pPr lvl="1">
              <a:buFont typeface="Arial" panose="020B0604020202020204" pitchFamily="34" charset="0"/>
              <a:buChar char="•"/>
            </a:pPr>
            <a:r>
              <a:rPr lang="en-US" sz="2200" dirty="0"/>
              <a:t>Literature Survey</a:t>
            </a:r>
          </a:p>
          <a:p>
            <a:pPr lvl="1">
              <a:buFont typeface="Arial" panose="020B0604020202020204" pitchFamily="34" charset="0"/>
              <a:buChar char="•"/>
            </a:pPr>
            <a:r>
              <a:rPr lang="en-US" sz="2200" dirty="0"/>
              <a:t>ER diagram/Use-case diagram/Sequence diagram/DFDs</a:t>
            </a:r>
          </a:p>
          <a:p>
            <a:pPr lvl="1">
              <a:buFont typeface="Arial" panose="020B0604020202020204" pitchFamily="34" charset="0"/>
              <a:buChar char="•"/>
            </a:pPr>
            <a:r>
              <a:rPr lang="en-US" sz="2200" dirty="0"/>
              <a:t>Description of Modules &amp; Functionalities</a:t>
            </a:r>
          </a:p>
          <a:p>
            <a:pPr lvl="1">
              <a:buFont typeface="Arial" panose="020B0604020202020204" pitchFamily="34" charset="0"/>
              <a:buChar char="•"/>
            </a:pPr>
            <a:r>
              <a:rPr lang="en-US" sz="2200" dirty="0"/>
              <a:t>Results/Screenshots</a:t>
            </a:r>
          </a:p>
          <a:p>
            <a:pPr lvl="1">
              <a:buFont typeface="Arial" panose="020B0604020202020204" pitchFamily="34" charset="0"/>
              <a:buChar char="•"/>
            </a:pPr>
            <a:r>
              <a:rPr lang="en-US" sz="2200" dirty="0"/>
              <a:t>Demonstration</a:t>
            </a:r>
            <a:endParaRPr lang="en-IN" sz="2200" dirty="0"/>
          </a:p>
        </p:txBody>
      </p:sp>
    </p:spTree>
    <p:extLst>
      <p:ext uri="{BB962C8B-B14F-4D97-AF65-F5344CB8AC3E}">
        <p14:creationId xmlns:p14="http://schemas.microsoft.com/office/powerpoint/2010/main" val="254611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E140-4575-B9C1-6E1B-4ABD8D4FA6A2}"/>
              </a:ext>
            </a:extLst>
          </p:cNvPr>
          <p:cNvSpPr>
            <a:spLocks noGrp="1"/>
          </p:cNvSpPr>
          <p:nvPr>
            <p:ph type="title"/>
          </p:nvPr>
        </p:nvSpPr>
        <p:spPr/>
        <p:txBody>
          <a:bodyPr/>
          <a:lstStyle/>
          <a:p>
            <a:r>
              <a:rPr lang="en-IN" sz="4400" dirty="0">
                <a:effectLst/>
                <a:latin typeface="Calibri" panose="020F0502020204030204" pitchFamily="34" charset="0"/>
                <a:ea typeface="Calibri" panose="020F0502020204030204" pitchFamily="34" charset="0"/>
                <a:cs typeface="Calibri" panose="020F0502020204030204" pitchFamily="34" charset="0"/>
              </a:rPr>
              <a:t>Login Module</a:t>
            </a:r>
            <a:endParaRPr lang="en-IN" dirty="0"/>
          </a:p>
        </p:txBody>
      </p:sp>
      <p:sp>
        <p:nvSpPr>
          <p:cNvPr id="3" name="Content Placeholder 2">
            <a:extLst>
              <a:ext uri="{FF2B5EF4-FFF2-40B4-BE49-F238E27FC236}">
                <a16:creationId xmlns:a16="http://schemas.microsoft.com/office/drawing/2014/main" id="{4DDF5873-4B08-E8EE-9594-EC2112B39681}"/>
              </a:ext>
            </a:extLst>
          </p:cNvPr>
          <p:cNvSpPr>
            <a:spLocks noGrp="1"/>
          </p:cNvSpPr>
          <p:nvPr>
            <p:ph idx="1"/>
          </p:nvPr>
        </p:nvSpPr>
        <p:spPr>
          <a:xfrm>
            <a:off x="1097280" y="2069852"/>
            <a:ext cx="10058400" cy="4023360"/>
          </a:xfrm>
        </p:spPr>
        <p:txBody>
          <a:bodyPr>
            <a:normAutofit/>
          </a:bodyPr>
          <a:lstStyle/>
          <a:p>
            <a:pPr lvl="1">
              <a:buFont typeface="Arial" panose="020B0604020202020204" pitchFamily="34" charset="0"/>
              <a:buChar char="•"/>
            </a:pPr>
            <a:r>
              <a:rPr lang="en-US" sz="2000" dirty="0"/>
              <a:t>This module describes about login functionality in which there are two types of login are there </a:t>
            </a:r>
          </a:p>
          <a:p>
            <a:pPr lvl="1">
              <a:buFont typeface="Arial" panose="020B0604020202020204" pitchFamily="34" charset="0"/>
              <a:buChar char="•"/>
            </a:pPr>
            <a:endParaRPr lang="en-US" sz="2000" dirty="0"/>
          </a:p>
          <a:p>
            <a:pPr marL="640080" lvl="2" indent="0">
              <a:buNone/>
            </a:pPr>
            <a:r>
              <a:rPr lang="en-US" sz="2000" dirty="0"/>
              <a:t>1.Voter login </a:t>
            </a:r>
          </a:p>
          <a:p>
            <a:pPr marL="640080" lvl="2" indent="0">
              <a:buNone/>
            </a:pPr>
            <a:endParaRPr lang="en-US" sz="2000" dirty="0"/>
          </a:p>
          <a:p>
            <a:pPr marL="640080" lvl="2" indent="0">
              <a:buNone/>
            </a:pPr>
            <a:r>
              <a:rPr lang="en-US" sz="2000" dirty="0"/>
              <a:t>2.Admin login</a:t>
            </a:r>
            <a:endParaRPr lang="en-IN" sz="2000" dirty="0"/>
          </a:p>
        </p:txBody>
      </p:sp>
    </p:spTree>
    <p:extLst>
      <p:ext uri="{BB962C8B-B14F-4D97-AF65-F5344CB8AC3E}">
        <p14:creationId xmlns:p14="http://schemas.microsoft.com/office/powerpoint/2010/main" val="1789270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C12-E624-EE64-DF7D-65C0539221FB}"/>
              </a:ext>
            </a:extLst>
          </p:cNvPr>
          <p:cNvSpPr>
            <a:spLocks noGrp="1"/>
          </p:cNvSpPr>
          <p:nvPr>
            <p:ph type="title"/>
          </p:nvPr>
        </p:nvSpPr>
        <p:spPr/>
        <p:txBody>
          <a:bodyPr/>
          <a:lstStyle/>
          <a:p>
            <a:r>
              <a:rPr lang="en-IN" sz="4400" dirty="0">
                <a:effectLst/>
                <a:latin typeface="Calibri" panose="020F0502020204030204" pitchFamily="34" charset="0"/>
                <a:ea typeface="Calibri" panose="020F0502020204030204" pitchFamily="34" charset="0"/>
                <a:cs typeface="Calibri" panose="020F0502020204030204" pitchFamily="34" charset="0"/>
              </a:rPr>
              <a:t>User Identification Module</a:t>
            </a:r>
            <a:endParaRPr lang="en-IN" dirty="0"/>
          </a:p>
        </p:txBody>
      </p:sp>
      <p:sp>
        <p:nvSpPr>
          <p:cNvPr id="3" name="Content Placeholder 2">
            <a:extLst>
              <a:ext uri="{FF2B5EF4-FFF2-40B4-BE49-F238E27FC236}">
                <a16:creationId xmlns:a16="http://schemas.microsoft.com/office/drawing/2014/main" id="{76585C39-0248-FA44-ED23-2564E6F4B376}"/>
              </a:ext>
            </a:extLst>
          </p:cNvPr>
          <p:cNvSpPr>
            <a:spLocks noGrp="1"/>
          </p:cNvSpPr>
          <p:nvPr>
            <p:ph idx="1"/>
          </p:nvPr>
        </p:nvSpPr>
        <p:spPr>
          <a:xfrm>
            <a:off x="1097280" y="1989169"/>
            <a:ext cx="10058400" cy="4023360"/>
          </a:xfrm>
        </p:spPr>
        <p:txBody>
          <a:bodyPr>
            <a:normAutofit/>
          </a:bodyPr>
          <a:lstStyle/>
          <a:p>
            <a:pPr lvl="1">
              <a:buFont typeface="Arial" panose="020B0604020202020204" pitchFamily="34" charset="0"/>
              <a:buChar char="•"/>
            </a:pPr>
            <a:r>
              <a:rPr lang="en-US" sz="2000" dirty="0"/>
              <a:t>This module system will authenticate user that particular user is valid or not. This authentication will be done by face recognition system where user will have to scan their face to access the voting portal in order to make voting system crystal clear because due to this no other person can cast vote in place of a particular user.</a:t>
            </a:r>
            <a:endParaRPr lang="en-IN" sz="2000" dirty="0"/>
          </a:p>
        </p:txBody>
      </p:sp>
    </p:spTree>
    <p:extLst>
      <p:ext uri="{BB962C8B-B14F-4D97-AF65-F5344CB8AC3E}">
        <p14:creationId xmlns:p14="http://schemas.microsoft.com/office/powerpoint/2010/main" val="3102028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00B7-6DE3-3600-6430-3783AB6E1C71}"/>
              </a:ext>
            </a:extLst>
          </p:cNvPr>
          <p:cNvSpPr>
            <a:spLocks noGrp="1"/>
          </p:cNvSpPr>
          <p:nvPr>
            <p:ph type="title"/>
          </p:nvPr>
        </p:nvSpPr>
        <p:spPr/>
        <p:txBody>
          <a:bodyPr/>
          <a:lstStyle/>
          <a:p>
            <a:r>
              <a:rPr lang="en-IN" sz="4400" dirty="0">
                <a:effectLst/>
                <a:latin typeface="Calibri" panose="020F0502020204030204" pitchFamily="34" charset="0"/>
                <a:ea typeface="Calibri" panose="020F0502020204030204" pitchFamily="34" charset="0"/>
                <a:cs typeface="Calibri" panose="020F0502020204030204" pitchFamily="34" charset="0"/>
              </a:rPr>
              <a:t>Voting Module</a:t>
            </a:r>
            <a:endParaRPr lang="en-IN" dirty="0"/>
          </a:p>
        </p:txBody>
      </p:sp>
      <p:sp>
        <p:nvSpPr>
          <p:cNvPr id="3" name="Content Placeholder 2">
            <a:extLst>
              <a:ext uri="{FF2B5EF4-FFF2-40B4-BE49-F238E27FC236}">
                <a16:creationId xmlns:a16="http://schemas.microsoft.com/office/drawing/2014/main" id="{F55553FF-8DEC-C525-6592-ABECC3C6345C}"/>
              </a:ext>
            </a:extLst>
          </p:cNvPr>
          <p:cNvSpPr>
            <a:spLocks noGrp="1"/>
          </p:cNvSpPr>
          <p:nvPr>
            <p:ph idx="1"/>
          </p:nvPr>
        </p:nvSpPr>
        <p:spPr>
          <a:xfrm>
            <a:off x="1097280" y="2060887"/>
            <a:ext cx="10058400" cy="4023360"/>
          </a:xfrm>
        </p:spPr>
        <p:txBody>
          <a:bodyPr>
            <a:normAutofit/>
          </a:bodyPr>
          <a:lstStyle/>
          <a:p>
            <a:pPr lvl="1">
              <a:buFont typeface="Arial" panose="020B0604020202020204" pitchFamily="34" charset="0"/>
              <a:buChar char="•"/>
            </a:pPr>
            <a:r>
              <a:rPr lang="en-US" sz="2000" dirty="0"/>
              <a:t>In this module user can cast their votes. This module will describe a whole page where there will be list of candidates were noted with their symbols .User will have to just click the button besides the candidate name. After clicking, one confirmation dialogue box will generated to confirm a vote. </a:t>
            </a:r>
          </a:p>
          <a:p>
            <a:pPr lvl="1">
              <a:buFont typeface="Arial" panose="020B0604020202020204" pitchFamily="34" charset="0"/>
              <a:buChar char="•"/>
            </a:pPr>
            <a:r>
              <a:rPr lang="en-US" sz="2000" dirty="0"/>
              <a:t>All the votes that have been casted will be stored in a database which will use a blockchain technology to store to a data so that no third party can alter the upcoming result.</a:t>
            </a:r>
            <a:endParaRPr lang="en-IN" sz="2000" dirty="0"/>
          </a:p>
        </p:txBody>
      </p:sp>
    </p:spTree>
    <p:extLst>
      <p:ext uri="{BB962C8B-B14F-4D97-AF65-F5344CB8AC3E}">
        <p14:creationId xmlns:p14="http://schemas.microsoft.com/office/powerpoint/2010/main" val="361251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F479-634F-346D-06C3-45BBE7082EC9}"/>
              </a:ext>
            </a:extLst>
          </p:cNvPr>
          <p:cNvSpPr>
            <a:spLocks noGrp="1"/>
          </p:cNvSpPr>
          <p:nvPr>
            <p:ph type="title"/>
          </p:nvPr>
        </p:nvSpPr>
        <p:spPr/>
        <p:txBody>
          <a:bodyPr/>
          <a:lstStyle/>
          <a:p>
            <a:r>
              <a:rPr lang="en-IN" sz="4400" dirty="0">
                <a:effectLst/>
                <a:latin typeface="Calibri" panose="020F0502020204030204" pitchFamily="34" charset="0"/>
                <a:ea typeface="Calibri" panose="020F0502020204030204" pitchFamily="34" charset="0"/>
                <a:cs typeface="Calibri" panose="020F0502020204030204" pitchFamily="34" charset="0"/>
              </a:rPr>
              <a:t>Voting Creation Module</a:t>
            </a:r>
            <a:endParaRPr lang="en-IN" dirty="0"/>
          </a:p>
        </p:txBody>
      </p:sp>
      <p:sp>
        <p:nvSpPr>
          <p:cNvPr id="3" name="Content Placeholder 2">
            <a:extLst>
              <a:ext uri="{FF2B5EF4-FFF2-40B4-BE49-F238E27FC236}">
                <a16:creationId xmlns:a16="http://schemas.microsoft.com/office/drawing/2014/main" id="{BFC87B87-9C7A-CEE5-9535-16F30DDE88CB}"/>
              </a:ext>
            </a:extLst>
          </p:cNvPr>
          <p:cNvSpPr>
            <a:spLocks noGrp="1"/>
          </p:cNvSpPr>
          <p:nvPr>
            <p:ph idx="1"/>
          </p:nvPr>
        </p:nvSpPr>
        <p:spPr>
          <a:xfrm>
            <a:off x="1097280" y="2078817"/>
            <a:ext cx="10058400" cy="4023360"/>
          </a:xfrm>
        </p:spPr>
        <p:txBody>
          <a:bodyPr>
            <a:normAutofit/>
          </a:bodyPr>
          <a:lstStyle/>
          <a:p>
            <a:pPr lvl="1">
              <a:buFont typeface="Arial" panose="020B0604020202020204" pitchFamily="34" charset="0"/>
              <a:buChar char="•"/>
            </a:pPr>
            <a:r>
              <a:rPr lang="en-US" sz="2000" dirty="0"/>
              <a:t>In this module admin can create whole voting environment (i.e. arrange voting facility, specifies time of voting, add candidates that have stand, and records the entry that particular person has voted, etc.)</a:t>
            </a:r>
            <a:endParaRPr lang="en-IN" sz="2000" dirty="0"/>
          </a:p>
        </p:txBody>
      </p:sp>
    </p:spTree>
    <p:extLst>
      <p:ext uri="{BB962C8B-B14F-4D97-AF65-F5344CB8AC3E}">
        <p14:creationId xmlns:p14="http://schemas.microsoft.com/office/powerpoint/2010/main" val="3299609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68A9-7826-88A7-1C8E-2D580C1C6E14}"/>
              </a:ext>
            </a:extLst>
          </p:cNvPr>
          <p:cNvSpPr>
            <a:spLocks noGrp="1"/>
          </p:cNvSpPr>
          <p:nvPr>
            <p:ph type="title"/>
          </p:nvPr>
        </p:nvSpPr>
        <p:spPr/>
        <p:txBody>
          <a:bodyPr/>
          <a:lstStyle/>
          <a:p>
            <a:r>
              <a:rPr lang="en-IN" sz="4400" dirty="0">
                <a:effectLst/>
                <a:latin typeface="Calibri" panose="020F0502020204030204" pitchFamily="34" charset="0"/>
                <a:ea typeface="Calibri" panose="020F0502020204030204" pitchFamily="34" charset="0"/>
                <a:cs typeface="Calibri" panose="020F0502020204030204" pitchFamily="34" charset="0"/>
              </a:rPr>
              <a:t>Voting Result Module</a:t>
            </a:r>
            <a:endParaRPr lang="en-IN" dirty="0"/>
          </a:p>
        </p:txBody>
      </p:sp>
      <p:sp>
        <p:nvSpPr>
          <p:cNvPr id="3" name="Content Placeholder 2">
            <a:extLst>
              <a:ext uri="{FF2B5EF4-FFF2-40B4-BE49-F238E27FC236}">
                <a16:creationId xmlns:a16="http://schemas.microsoft.com/office/drawing/2014/main" id="{DD78FD10-E43D-93AA-9602-F028DDEFB28F}"/>
              </a:ext>
            </a:extLst>
          </p:cNvPr>
          <p:cNvSpPr>
            <a:spLocks noGrp="1"/>
          </p:cNvSpPr>
          <p:nvPr>
            <p:ph idx="1"/>
          </p:nvPr>
        </p:nvSpPr>
        <p:spPr>
          <a:xfrm>
            <a:off x="1097280" y="2033993"/>
            <a:ext cx="10058400" cy="4023360"/>
          </a:xfrm>
        </p:spPr>
        <p:txBody>
          <a:bodyPr>
            <a:normAutofit/>
          </a:bodyPr>
          <a:lstStyle/>
          <a:p>
            <a:pPr lvl="1">
              <a:buFont typeface="Arial" panose="020B0604020202020204" pitchFamily="34" charset="0"/>
              <a:buChar char="•"/>
            </a:pPr>
            <a:r>
              <a:rPr lang="en-US" sz="2000" dirty="0"/>
              <a:t>This module is the main module of our system as it gives the result of the voting. As we have used blockchain technology our votes will not be not be altered and thus purity maintains and the proper candidate will be won.</a:t>
            </a:r>
            <a:endParaRPr lang="en-IN" sz="2000" dirty="0"/>
          </a:p>
        </p:txBody>
      </p:sp>
    </p:spTree>
    <p:extLst>
      <p:ext uri="{BB962C8B-B14F-4D97-AF65-F5344CB8AC3E}">
        <p14:creationId xmlns:p14="http://schemas.microsoft.com/office/powerpoint/2010/main" val="166230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Implementation</a:t>
            </a:r>
          </a:p>
        </p:txBody>
      </p:sp>
      <p:pic>
        <p:nvPicPr>
          <p:cNvPr id="4" name="Picture 3">
            <a:extLst>
              <a:ext uri="{FF2B5EF4-FFF2-40B4-BE49-F238E27FC236}">
                <a16:creationId xmlns:a16="http://schemas.microsoft.com/office/drawing/2014/main" id="{7ADBB642-4864-4A4A-8F77-AE8EE38A4090}"/>
              </a:ext>
            </a:extLst>
          </p:cNvPr>
          <p:cNvPicPr/>
          <p:nvPr/>
        </p:nvPicPr>
        <p:blipFill rotWithShape="1">
          <a:blip r:embed="rId2">
            <a:clrChange>
              <a:clrFrom>
                <a:srgbClr val="FFFFFF"/>
              </a:clrFrom>
              <a:clrTo>
                <a:srgbClr val="FFFFFF">
                  <a:alpha val="0"/>
                </a:srgbClr>
              </a:clrTo>
            </a:clrChange>
          </a:blip>
          <a:srcRect l="29696" t="7753" r="29232" b="8735"/>
          <a:stretch/>
        </p:blipFill>
        <p:spPr bwMode="auto">
          <a:xfrm>
            <a:off x="3477926" y="1737360"/>
            <a:ext cx="4921356" cy="44456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8341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691-384C-46AD-971F-D21D74CA4AA3}"/>
              </a:ext>
            </a:extLst>
          </p:cNvPr>
          <p:cNvSpPr>
            <a:spLocks noGrp="1"/>
          </p:cNvSpPr>
          <p:nvPr>
            <p:ph type="title"/>
          </p:nvPr>
        </p:nvSpPr>
        <p:spPr/>
        <p:txBody>
          <a:bodyPr/>
          <a:lstStyle/>
          <a:p>
            <a:r>
              <a:rPr lang="en-IN" dirty="0"/>
              <a:t>Dashboard</a:t>
            </a:r>
            <a:endParaRPr lang="gu-IN" dirty="0"/>
          </a:p>
        </p:txBody>
      </p:sp>
      <p:pic>
        <p:nvPicPr>
          <p:cNvPr id="4" name="Content Placeholder 3">
            <a:extLst>
              <a:ext uri="{FF2B5EF4-FFF2-40B4-BE49-F238E27FC236}">
                <a16:creationId xmlns:a16="http://schemas.microsoft.com/office/drawing/2014/main" id="{27A0F3AD-6408-434F-B1DC-FE233028E3C1}"/>
              </a:ext>
            </a:extLst>
          </p:cNvPr>
          <p:cNvPicPr>
            <a:picLocks noGrp="1"/>
          </p:cNvPicPr>
          <p:nvPr>
            <p:ph idx="1"/>
          </p:nvPr>
        </p:nvPicPr>
        <p:blipFill>
          <a:blip r:embed="rId2"/>
          <a:stretch>
            <a:fillRect/>
          </a:stretch>
        </p:blipFill>
        <p:spPr>
          <a:xfrm>
            <a:off x="1712036" y="1893396"/>
            <a:ext cx="9025094" cy="4384855"/>
          </a:xfrm>
          <a:prstGeom prst="rect">
            <a:avLst/>
          </a:prstGeom>
        </p:spPr>
      </p:pic>
    </p:spTree>
    <p:extLst>
      <p:ext uri="{BB962C8B-B14F-4D97-AF65-F5344CB8AC3E}">
        <p14:creationId xmlns:p14="http://schemas.microsoft.com/office/powerpoint/2010/main" val="184170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View Users</a:t>
            </a:r>
          </a:p>
        </p:txBody>
      </p:sp>
      <p:pic>
        <p:nvPicPr>
          <p:cNvPr id="5" name="Picture 4">
            <a:extLst>
              <a:ext uri="{FF2B5EF4-FFF2-40B4-BE49-F238E27FC236}">
                <a16:creationId xmlns:a16="http://schemas.microsoft.com/office/drawing/2014/main" id="{1BA12BE3-7EED-4E7C-9755-64416ECEDE5C}"/>
              </a:ext>
            </a:extLst>
          </p:cNvPr>
          <p:cNvPicPr/>
          <p:nvPr/>
        </p:nvPicPr>
        <p:blipFill rotWithShape="1">
          <a:blip r:embed="rId2"/>
          <a:srcRect r="1534"/>
          <a:stretch/>
        </p:blipFill>
        <p:spPr bwMode="auto">
          <a:xfrm>
            <a:off x="1756528" y="1866506"/>
            <a:ext cx="8678944" cy="4458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083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Add User</a:t>
            </a:r>
          </a:p>
        </p:txBody>
      </p:sp>
      <p:pic>
        <p:nvPicPr>
          <p:cNvPr id="5" name="Picture 4">
            <a:extLst>
              <a:ext uri="{FF2B5EF4-FFF2-40B4-BE49-F238E27FC236}">
                <a16:creationId xmlns:a16="http://schemas.microsoft.com/office/drawing/2014/main" id="{DCFAFCE9-86C9-4BB1-A375-34E400BAA8AA}"/>
              </a:ext>
            </a:extLst>
          </p:cNvPr>
          <p:cNvPicPr/>
          <p:nvPr/>
        </p:nvPicPr>
        <p:blipFill>
          <a:blip r:embed="rId2"/>
          <a:stretch>
            <a:fillRect/>
          </a:stretch>
        </p:blipFill>
        <p:spPr>
          <a:xfrm>
            <a:off x="1589987" y="1847771"/>
            <a:ext cx="9100009" cy="4383347"/>
          </a:xfrm>
          <a:prstGeom prst="rect">
            <a:avLst/>
          </a:prstGeom>
        </p:spPr>
      </p:pic>
    </p:spTree>
    <p:extLst>
      <p:ext uri="{BB962C8B-B14F-4D97-AF65-F5344CB8AC3E}">
        <p14:creationId xmlns:p14="http://schemas.microsoft.com/office/powerpoint/2010/main" val="415397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Add Candidates</a:t>
            </a:r>
          </a:p>
        </p:txBody>
      </p:sp>
      <p:pic>
        <p:nvPicPr>
          <p:cNvPr id="5" name="Picture 4">
            <a:extLst>
              <a:ext uri="{FF2B5EF4-FFF2-40B4-BE49-F238E27FC236}">
                <a16:creationId xmlns:a16="http://schemas.microsoft.com/office/drawing/2014/main" id="{405C69A2-9B76-40CC-B528-ADD278187360}"/>
              </a:ext>
            </a:extLst>
          </p:cNvPr>
          <p:cNvPicPr/>
          <p:nvPr/>
        </p:nvPicPr>
        <p:blipFill>
          <a:blip r:embed="rId2"/>
          <a:stretch>
            <a:fillRect/>
          </a:stretch>
        </p:blipFill>
        <p:spPr>
          <a:xfrm>
            <a:off x="1561707" y="1825464"/>
            <a:ext cx="9068585" cy="4462214"/>
          </a:xfrm>
          <a:prstGeom prst="rect">
            <a:avLst/>
          </a:prstGeom>
        </p:spPr>
      </p:pic>
    </p:spTree>
    <p:extLst>
      <p:ext uri="{BB962C8B-B14F-4D97-AF65-F5344CB8AC3E}">
        <p14:creationId xmlns:p14="http://schemas.microsoft.com/office/powerpoint/2010/main" val="1473910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15A6-B0F7-2E30-AA4A-7FA3D278554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405A9AAC-31FB-FCE7-9D2A-8A740D17CF16}"/>
              </a:ext>
            </a:extLst>
          </p:cNvPr>
          <p:cNvSpPr>
            <a:spLocks noGrp="1"/>
          </p:cNvSpPr>
          <p:nvPr>
            <p:ph idx="1"/>
          </p:nvPr>
        </p:nvSpPr>
        <p:spPr/>
        <p:txBody>
          <a:bodyPr>
            <a:normAutofit/>
          </a:bodyPr>
          <a:lstStyle/>
          <a:p>
            <a:pPr lvl="1">
              <a:lnSpc>
                <a:spcPct val="107000"/>
              </a:lnSpc>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The main objective of the electronic voting technology intends to speed of the counting of ballots, reduce the cost of paying staff to count votes manually and can provide improved accessibility for disabled voters.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This can be achieved by designing and developing a software platform for voter registration, election voting, real-time election results collation and monitoring and mostly for remote voters access to elections.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Study and implement a security method to be used to ensure that votes being cast in the system will not be compromised and no outside attack would be faced which will be ensured by blockchain technology.</a:t>
            </a:r>
          </a:p>
          <a:p>
            <a:endParaRPr lang="en-IN" dirty="0"/>
          </a:p>
        </p:txBody>
      </p:sp>
    </p:spTree>
    <p:extLst>
      <p:ext uri="{BB962C8B-B14F-4D97-AF65-F5344CB8AC3E}">
        <p14:creationId xmlns:p14="http://schemas.microsoft.com/office/powerpoint/2010/main" val="302639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15A4-14A4-4B08-8FC6-914333949805}"/>
              </a:ext>
            </a:extLst>
          </p:cNvPr>
          <p:cNvSpPr>
            <a:spLocks noGrp="1"/>
          </p:cNvSpPr>
          <p:nvPr>
            <p:ph type="title"/>
          </p:nvPr>
        </p:nvSpPr>
        <p:spPr/>
        <p:txBody>
          <a:bodyPr/>
          <a:lstStyle/>
          <a:p>
            <a:r>
              <a:rPr lang="en-IN" dirty="0"/>
              <a:t>Add Election</a:t>
            </a:r>
            <a:endParaRPr lang="gu-IN" dirty="0"/>
          </a:p>
        </p:txBody>
      </p:sp>
      <p:pic>
        <p:nvPicPr>
          <p:cNvPr id="5" name="Content Placeholder 4">
            <a:extLst>
              <a:ext uri="{FF2B5EF4-FFF2-40B4-BE49-F238E27FC236}">
                <a16:creationId xmlns:a16="http://schemas.microsoft.com/office/drawing/2014/main" id="{72DE8879-E4D7-4D15-9FDC-6D68B4D63557}"/>
              </a:ext>
            </a:extLst>
          </p:cNvPr>
          <p:cNvPicPr>
            <a:picLocks noGrp="1" noChangeAspect="1"/>
          </p:cNvPicPr>
          <p:nvPr>
            <p:ph idx="1"/>
          </p:nvPr>
        </p:nvPicPr>
        <p:blipFill rotWithShape="1">
          <a:blip r:embed="rId2"/>
          <a:srcRect t="14353"/>
          <a:stretch/>
        </p:blipFill>
        <p:spPr>
          <a:xfrm>
            <a:off x="1519742" y="1847124"/>
            <a:ext cx="9152515" cy="4409353"/>
          </a:xfrm>
        </p:spPr>
      </p:pic>
    </p:spTree>
    <p:extLst>
      <p:ext uri="{BB962C8B-B14F-4D97-AF65-F5344CB8AC3E}">
        <p14:creationId xmlns:p14="http://schemas.microsoft.com/office/powerpoint/2010/main" val="230967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Edit Phase</a:t>
            </a:r>
          </a:p>
        </p:txBody>
      </p:sp>
      <p:pic>
        <p:nvPicPr>
          <p:cNvPr id="5" name="Picture 4">
            <a:extLst>
              <a:ext uri="{FF2B5EF4-FFF2-40B4-BE49-F238E27FC236}">
                <a16:creationId xmlns:a16="http://schemas.microsoft.com/office/drawing/2014/main" id="{C6C0C862-5235-4F20-8F31-55508837CDB9}"/>
              </a:ext>
            </a:extLst>
          </p:cNvPr>
          <p:cNvPicPr>
            <a:picLocks noChangeAspect="1"/>
          </p:cNvPicPr>
          <p:nvPr/>
        </p:nvPicPr>
        <p:blipFill rotWithShape="1">
          <a:blip r:embed="rId2"/>
          <a:srcRect t="13883"/>
          <a:stretch/>
        </p:blipFill>
        <p:spPr>
          <a:xfrm>
            <a:off x="1543597" y="1867818"/>
            <a:ext cx="9104805" cy="4410434"/>
          </a:xfrm>
          <a:prstGeom prst="rect">
            <a:avLst/>
          </a:prstGeom>
        </p:spPr>
      </p:pic>
    </p:spTree>
    <p:extLst>
      <p:ext uri="{BB962C8B-B14F-4D97-AF65-F5344CB8AC3E}">
        <p14:creationId xmlns:p14="http://schemas.microsoft.com/office/powerpoint/2010/main" val="1558714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View Election</a:t>
            </a:r>
          </a:p>
        </p:txBody>
      </p:sp>
      <p:pic>
        <p:nvPicPr>
          <p:cNvPr id="5" name="Picture 4">
            <a:extLst>
              <a:ext uri="{FF2B5EF4-FFF2-40B4-BE49-F238E27FC236}">
                <a16:creationId xmlns:a16="http://schemas.microsoft.com/office/drawing/2014/main" id="{2C800F97-FAF7-4C4B-A99C-7970F19BB938}"/>
              </a:ext>
            </a:extLst>
          </p:cNvPr>
          <p:cNvPicPr/>
          <p:nvPr/>
        </p:nvPicPr>
        <p:blipFill>
          <a:blip r:embed="rId2"/>
          <a:stretch>
            <a:fillRect/>
          </a:stretch>
        </p:blipFill>
        <p:spPr>
          <a:xfrm>
            <a:off x="1849146" y="1804546"/>
            <a:ext cx="8493708" cy="4473706"/>
          </a:xfrm>
          <a:prstGeom prst="rect">
            <a:avLst/>
          </a:prstGeom>
        </p:spPr>
      </p:pic>
    </p:spTree>
    <p:extLst>
      <p:ext uri="{BB962C8B-B14F-4D97-AF65-F5344CB8AC3E}">
        <p14:creationId xmlns:p14="http://schemas.microsoft.com/office/powerpoint/2010/main" val="1294117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Candidate of Election</a:t>
            </a:r>
          </a:p>
        </p:txBody>
      </p:sp>
      <p:pic>
        <p:nvPicPr>
          <p:cNvPr id="5" name="Picture 4">
            <a:extLst>
              <a:ext uri="{FF2B5EF4-FFF2-40B4-BE49-F238E27FC236}">
                <a16:creationId xmlns:a16="http://schemas.microsoft.com/office/drawing/2014/main" id="{6A836B58-BE44-41D0-90FE-A9CAF2520AD0}"/>
              </a:ext>
            </a:extLst>
          </p:cNvPr>
          <p:cNvPicPr/>
          <p:nvPr/>
        </p:nvPicPr>
        <p:blipFill>
          <a:blip r:embed="rId2"/>
          <a:stretch>
            <a:fillRect/>
          </a:stretch>
        </p:blipFill>
        <p:spPr>
          <a:xfrm>
            <a:off x="1892431" y="1828858"/>
            <a:ext cx="8439346" cy="4477674"/>
          </a:xfrm>
          <a:prstGeom prst="rect">
            <a:avLst/>
          </a:prstGeom>
        </p:spPr>
      </p:pic>
    </p:spTree>
    <p:extLst>
      <p:ext uri="{BB962C8B-B14F-4D97-AF65-F5344CB8AC3E}">
        <p14:creationId xmlns:p14="http://schemas.microsoft.com/office/powerpoint/2010/main" val="369280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BB65-E53E-4E94-87A7-A0F511C9F427}"/>
              </a:ext>
            </a:extLst>
          </p:cNvPr>
          <p:cNvSpPr>
            <a:spLocks noGrp="1"/>
          </p:cNvSpPr>
          <p:nvPr>
            <p:ph type="title"/>
          </p:nvPr>
        </p:nvSpPr>
        <p:spPr/>
        <p:txBody>
          <a:bodyPr/>
          <a:lstStyle/>
          <a:p>
            <a:r>
              <a:rPr lang="en-IN" dirty="0"/>
              <a:t>Login User</a:t>
            </a:r>
          </a:p>
        </p:txBody>
      </p:sp>
      <p:pic>
        <p:nvPicPr>
          <p:cNvPr id="5" name="Picture 4">
            <a:extLst>
              <a:ext uri="{FF2B5EF4-FFF2-40B4-BE49-F238E27FC236}">
                <a16:creationId xmlns:a16="http://schemas.microsoft.com/office/drawing/2014/main" id="{0A277F14-1041-4CAB-BA36-C12FA5B4228A}"/>
              </a:ext>
            </a:extLst>
          </p:cNvPr>
          <p:cNvPicPr/>
          <p:nvPr/>
        </p:nvPicPr>
        <p:blipFill>
          <a:blip r:embed="rId2"/>
          <a:stretch>
            <a:fillRect/>
          </a:stretch>
        </p:blipFill>
        <p:spPr>
          <a:xfrm>
            <a:off x="2092750" y="1872793"/>
            <a:ext cx="8006499" cy="4348897"/>
          </a:xfrm>
          <a:prstGeom prst="rect">
            <a:avLst/>
          </a:prstGeom>
        </p:spPr>
      </p:pic>
    </p:spTree>
    <p:extLst>
      <p:ext uri="{BB962C8B-B14F-4D97-AF65-F5344CB8AC3E}">
        <p14:creationId xmlns:p14="http://schemas.microsoft.com/office/powerpoint/2010/main" val="57514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8D6A-6605-4BDA-BDD6-C983F8A40B2A}"/>
              </a:ext>
            </a:extLst>
          </p:cNvPr>
          <p:cNvSpPr>
            <a:spLocks noGrp="1"/>
          </p:cNvSpPr>
          <p:nvPr>
            <p:ph type="title"/>
          </p:nvPr>
        </p:nvSpPr>
        <p:spPr/>
        <p:txBody>
          <a:bodyPr/>
          <a:lstStyle/>
          <a:p>
            <a:r>
              <a:rPr lang="en-IN" dirty="0"/>
              <a:t>Metamask Transaction</a:t>
            </a:r>
            <a:endParaRPr lang="gu-IN" dirty="0"/>
          </a:p>
        </p:txBody>
      </p:sp>
      <p:pic>
        <p:nvPicPr>
          <p:cNvPr id="4" name="Content Placeholder 3">
            <a:extLst>
              <a:ext uri="{FF2B5EF4-FFF2-40B4-BE49-F238E27FC236}">
                <a16:creationId xmlns:a16="http://schemas.microsoft.com/office/drawing/2014/main" id="{A4B43C05-F129-499D-9E32-7B26478ECD10}"/>
              </a:ext>
            </a:extLst>
          </p:cNvPr>
          <p:cNvPicPr>
            <a:picLocks noGrp="1"/>
          </p:cNvPicPr>
          <p:nvPr>
            <p:ph idx="1"/>
          </p:nvPr>
        </p:nvPicPr>
        <p:blipFill>
          <a:blip r:embed="rId2"/>
          <a:stretch>
            <a:fillRect/>
          </a:stretch>
        </p:blipFill>
        <p:spPr>
          <a:xfrm>
            <a:off x="4806899" y="1808556"/>
            <a:ext cx="2578201" cy="4460269"/>
          </a:xfrm>
          <a:prstGeom prst="rect">
            <a:avLst/>
          </a:prstGeom>
        </p:spPr>
      </p:pic>
    </p:spTree>
    <p:extLst>
      <p:ext uri="{BB962C8B-B14F-4D97-AF65-F5344CB8AC3E}">
        <p14:creationId xmlns:p14="http://schemas.microsoft.com/office/powerpoint/2010/main" val="617890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9508-D140-4773-8A61-A493F855C434}"/>
              </a:ext>
            </a:extLst>
          </p:cNvPr>
          <p:cNvSpPr>
            <a:spLocks noGrp="1"/>
          </p:cNvSpPr>
          <p:nvPr>
            <p:ph type="title"/>
          </p:nvPr>
        </p:nvSpPr>
        <p:spPr/>
        <p:txBody>
          <a:bodyPr/>
          <a:lstStyle/>
          <a:p>
            <a:r>
              <a:rPr lang="en-IN" dirty="0"/>
              <a:t>Result of Election</a:t>
            </a:r>
            <a:endParaRPr lang="gu-IN" dirty="0"/>
          </a:p>
        </p:txBody>
      </p:sp>
      <p:pic>
        <p:nvPicPr>
          <p:cNvPr id="4" name="Content Placeholder 3">
            <a:extLst>
              <a:ext uri="{FF2B5EF4-FFF2-40B4-BE49-F238E27FC236}">
                <a16:creationId xmlns:a16="http://schemas.microsoft.com/office/drawing/2014/main" id="{84B1C5AE-E68A-4A3A-8EC5-F15B3986B53E}"/>
              </a:ext>
            </a:extLst>
          </p:cNvPr>
          <p:cNvPicPr>
            <a:picLocks noGrp="1"/>
          </p:cNvPicPr>
          <p:nvPr>
            <p:ph idx="1"/>
          </p:nvPr>
        </p:nvPicPr>
        <p:blipFill>
          <a:blip r:embed="rId2"/>
          <a:stretch>
            <a:fillRect/>
          </a:stretch>
        </p:blipFill>
        <p:spPr>
          <a:xfrm>
            <a:off x="1857405" y="1836836"/>
            <a:ext cx="8538150" cy="4413135"/>
          </a:xfrm>
          <a:prstGeom prst="rect">
            <a:avLst/>
          </a:prstGeom>
        </p:spPr>
      </p:pic>
    </p:spTree>
    <p:extLst>
      <p:ext uri="{BB962C8B-B14F-4D97-AF65-F5344CB8AC3E}">
        <p14:creationId xmlns:p14="http://schemas.microsoft.com/office/powerpoint/2010/main" val="4085835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4399-0A02-465A-9BF2-79CEEF454E4A}"/>
              </a:ext>
            </a:extLst>
          </p:cNvPr>
          <p:cNvSpPr>
            <a:spLocks noGrp="1"/>
          </p:cNvSpPr>
          <p:nvPr>
            <p:ph type="title"/>
          </p:nvPr>
        </p:nvSpPr>
        <p:spPr/>
        <p:txBody>
          <a:bodyPr/>
          <a:lstStyle/>
          <a:p>
            <a:r>
              <a:rPr lang="en-IN" dirty="0"/>
              <a:t>Result of Candidates</a:t>
            </a:r>
            <a:endParaRPr lang="gu-IN" dirty="0"/>
          </a:p>
        </p:txBody>
      </p:sp>
      <p:pic>
        <p:nvPicPr>
          <p:cNvPr id="4" name="Content Placeholder 3">
            <a:extLst>
              <a:ext uri="{FF2B5EF4-FFF2-40B4-BE49-F238E27FC236}">
                <a16:creationId xmlns:a16="http://schemas.microsoft.com/office/drawing/2014/main" id="{F1F87D28-AC9A-45C6-BA93-FD6BF9A7AA91}"/>
              </a:ext>
            </a:extLst>
          </p:cNvPr>
          <p:cNvPicPr>
            <a:picLocks noGrp="1"/>
          </p:cNvPicPr>
          <p:nvPr>
            <p:ph idx="1"/>
          </p:nvPr>
        </p:nvPicPr>
        <p:blipFill>
          <a:blip r:embed="rId2"/>
          <a:stretch>
            <a:fillRect/>
          </a:stretch>
        </p:blipFill>
        <p:spPr>
          <a:xfrm>
            <a:off x="1790589" y="1817982"/>
            <a:ext cx="8610822" cy="4403708"/>
          </a:xfrm>
          <a:prstGeom prst="rect">
            <a:avLst/>
          </a:prstGeom>
        </p:spPr>
      </p:pic>
    </p:spTree>
    <p:extLst>
      <p:ext uri="{BB962C8B-B14F-4D97-AF65-F5344CB8AC3E}">
        <p14:creationId xmlns:p14="http://schemas.microsoft.com/office/powerpoint/2010/main" val="140882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24C4-0190-47B6-859E-7BA496747E66}"/>
              </a:ext>
            </a:extLst>
          </p:cNvPr>
          <p:cNvSpPr>
            <a:spLocks noGrp="1"/>
          </p:cNvSpPr>
          <p:nvPr>
            <p:ph type="title"/>
          </p:nvPr>
        </p:nvSpPr>
        <p:spPr/>
        <p:txBody>
          <a:bodyPr/>
          <a:lstStyle/>
          <a:p>
            <a:r>
              <a:rPr lang="en-IN" dirty="0"/>
              <a:t>Demonstration</a:t>
            </a:r>
            <a:endParaRPr lang="gu-IN" dirty="0"/>
          </a:p>
        </p:txBody>
      </p:sp>
      <p:pic>
        <p:nvPicPr>
          <p:cNvPr id="7" name="Project">
            <a:hlinkClick r:id="" action="ppaction://media"/>
            <a:extLst>
              <a:ext uri="{FF2B5EF4-FFF2-40B4-BE49-F238E27FC236}">
                <a16:creationId xmlns:a16="http://schemas.microsoft.com/office/drawing/2014/main" id="{447B35AB-1D18-47C8-929C-A014FAA8D7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61698" y="1836836"/>
            <a:ext cx="7929563" cy="4460269"/>
          </a:xfrm>
        </p:spPr>
      </p:pic>
    </p:spTree>
    <p:extLst>
      <p:ext uri="{BB962C8B-B14F-4D97-AF65-F5344CB8AC3E}">
        <p14:creationId xmlns:p14="http://schemas.microsoft.com/office/powerpoint/2010/main" val="242913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8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CB4F-539A-C203-84B6-B919DCCE960D}"/>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C778D3FA-3D6D-3ADA-57C2-BDA4E1128446}"/>
              </a:ext>
            </a:extLst>
          </p:cNvPr>
          <p:cNvSpPr>
            <a:spLocks noGrp="1"/>
          </p:cNvSpPr>
          <p:nvPr>
            <p:ph idx="1"/>
          </p:nvPr>
        </p:nvSpPr>
        <p:spPr/>
        <p:txBody>
          <a:bodyPr>
            <a:normAutofit fontScale="92500" lnSpcReduction="10000"/>
          </a:bodyPr>
          <a:lstStyle/>
          <a:p>
            <a:r>
              <a:rPr lang="en-IN" dirty="0"/>
              <a:t>[1] Raghav Chhabra, Uday Vohra, Vishrant Khanna, Aditya Verman, Poonam Tanwar, Brijesh Kumar, The Next Gen Election: Design and Development of E-Voting Web Application, Issue 10-12 June 2020, IEEE </a:t>
            </a:r>
          </a:p>
          <a:p>
            <a:r>
              <a:rPr lang="en-IN" dirty="0"/>
              <a:t>[2] Ramya Govindaraj, P Kumaresan, K. Sree harshitha, Online Voting System using Cloud, Issue 24-25 Feb. 2020, IEEE </a:t>
            </a:r>
          </a:p>
          <a:p>
            <a:r>
              <a:rPr lang="en-IN" dirty="0"/>
              <a:t>[3] Bhushan M. Pawar, Sachin H. Patode, Yamini R. Potbhare, Nilesh A. Mohota, An Efficient and Secure Students Online Voting Application, Issue 8-10 Jan. 2020, IEEE </a:t>
            </a:r>
          </a:p>
          <a:p>
            <a:r>
              <a:rPr lang="en-IN" dirty="0"/>
              <a:t>[4] Mrunal Annadate, Online Voting System Using Biometric Verification, Issue April 2017, ResearchGate </a:t>
            </a:r>
          </a:p>
          <a:p>
            <a:r>
              <a:rPr lang="en-IN" dirty="0"/>
              <a:t>[5] Rajalakshmi Krishnamurthi , A Brief Analysis of Blockchain Algorithms and Its Challenges, Issue January 2021, ResearchGate </a:t>
            </a:r>
          </a:p>
          <a:p>
            <a:r>
              <a:rPr lang="en-IN" dirty="0"/>
              <a:t>[6] </a:t>
            </a:r>
            <a:r>
              <a:rPr lang="en-US" dirty="0"/>
              <a:t>Pranav KB, Manikandan J, Design and Evaluation of a Real-Time Face Recognition System using Convolutional Neural Network,Issue 2019, elsevier</a:t>
            </a:r>
            <a:endParaRPr lang="en-IN" dirty="0"/>
          </a:p>
        </p:txBody>
      </p:sp>
    </p:spTree>
    <p:extLst>
      <p:ext uri="{BB962C8B-B14F-4D97-AF65-F5344CB8AC3E}">
        <p14:creationId xmlns:p14="http://schemas.microsoft.com/office/powerpoint/2010/main" val="309730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1AFE-A792-B9A5-42FE-3D3BD2771918}"/>
              </a:ext>
            </a:extLst>
          </p:cNvPr>
          <p:cNvSpPr>
            <a:spLocks noGrp="1"/>
          </p:cNvSpPr>
          <p:nvPr>
            <p:ph type="title"/>
          </p:nvPr>
        </p:nvSpPr>
        <p:spPr/>
        <p:txBody>
          <a:bodyPr/>
          <a:lstStyle/>
          <a:p>
            <a:r>
              <a:rPr lang="en-IN" dirty="0"/>
              <a:t>Scope</a:t>
            </a:r>
          </a:p>
        </p:txBody>
      </p:sp>
      <p:sp>
        <p:nvSpPr>
          <p:cNvPr id="3" name="Content Placeholder 2">
            <a:extLst>
              <a:ext uri="{FF2B5EF4-FFF2-40B4-BE49-F238E27FC236}">
                <a16:creationId xmlns:a16="http://schemas.microsoft.com/office/drawing/2014/main" id="{8EF03162-71D8-3D24-0E03-F8C1EB2C400D}"/>
              </a:ext>
            </a:extLst>
          </p:cNvPr>
          <p:cNvSpPr>
            <a:spLocks noGrp="1"/>
          </p:cNvSpPr>
          <p:nvPr>
            <p:ph idx="1"/>
          </p:nvPr>
        </p:nvSpPr>
        <p:spPr/>
        <p:txBody>
          <a:bodyPr/>
          <a:lstStyle/>
          <a:p>
            <a:pPr lvl="1">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It is mainly focused on studying the existing system of our generation people and to make sure that the people vote is counts, for fairness in the elective positions. This is also will produce: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buFont typeface="Arial" panose="020B0604020202020204" pitchFamily="34" charset="0"/>
              <a:buChar char="•"/>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Less effort and less labour intensive, as the primary cost and focus primarily on creating, managing and running a secure web voting portal.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buFont typeface="Arial" panose="020B0604020202020204" pitchFamily="34" charset="0"/>
              <a:buChar char="•"/>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 Increasing number of voters as individuals will find it easier because now they don’t have to stand in bigger lines and more convenient to vote, especially those who are abroad.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0266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683E-8D9D-40ED-90BC-E07DF319A372}"/>
              </a:ext>
            </a:extLst>
          </p:cNvPr>
          <p:cNvSpPr>
            <a:spLocks noGrp="1"/>
          </p:cNvSpPr>
          <p:nvPr>
            <p:ph type="title"/>
          </p:nvPr>
        </p:nvSpPr>
        <p:spPr/>
        <p:txBody>
          <a:bodyPr/>
          <a:lstStyle/>
          <a:p>
            <a:r>
              <a:rPr lang="en-IN" dirty="0"/>
              <a:t>Introduction of the project</a:t>
            </a:r>
          </a:p>
        </p:txBody>
      </p:sp>
      <p:sp>
        <p:nvSpPr>
          <p:cNvPr id="3" name="Content Placeholder 2">
            <a:extLst>
              <a:ext uri="{FF2B5EF4-FFF2-40B4-BE49-F238E27FC236}">
                <a16:creationId xmlns:a16="http://schemas.microsoft.com/office/drawing/2014/main" id="{BC9F52D1-5873-FB06-FF9C-0DD708BE463C}"/>
              </a:ext>
            </a:extLst>
          </p:cNvPr>
          <p:cNvSpPr>
            <a:spLocks noGrp="1"/>
          </p:cNvSpPr>
          <p:nvPr>
            <p:ph idx="1"/>
          </p:nvPr>
        </p:nvSpPr>
        <p:spPr/>
        <p:txBody>
          <a:bodyPr>
            <a:normAutofit/>
          </a:bodyPr>
          <a:lstStyle/>
          <a:p>
            <a:pPr lvl="1">
              <a:buFont typeface="Arial" panose="020B0604020202020204" pitchFamily="34" charset="0"/>
              <a:buChar char="•"/>
            </a:pPr>
            <a:r>
              <a:rPr lang="en-US" sz="2000" dirty="0"/>
              <a:t>Online Voting system is a web-based voting system that will helps to manage your elections easily and more securely. This voting system can be used for casting votes during the elections held in schools, colleges, etc. </a:t>
            </a:r>
          </a:p>
          <a:p>
            <a:pPr lvl="1">
              <a:buFont typeface="Arial" panose="020B0604020202020204" pitchFamily="34" charset="0"/>
              <a:buChar char="•"/>
            </a:pPr>
            <a:r>
              <a:rPr lang="en-US" sz="2000" dirty="0"/>
              <a:t>In this system the voter do not have to go to the polling booth to cast their vote. They can use their personal computer to cast their votes.</a:t>
            </a:r>
          </a:p>
          <a:p>
            <a:pPr lvl="1">
              <a:buFont typeface="Arial" panose="020B0604020202020204" pitchFamily="34" charset="0"/>
              <a:buChar char="•"/>
            </a:pPr>
            <a:r>
              <a:rPr lang="en-US" sz="2000" dirty="0"/>
              <a:t> There is a database which is maintained in which all the name of the voters with their complete information is stored. </a:t>
            </a:r>
          </a:p>
          <a:p>
            <a:pPr lvl="1">
              <a:buFont typeface="Arial" panose="020B0604020202020204" pitchFamily="34" charset="0"/>
              <a:buChar char="•"/>
            </a:pPr>
            <a:r>
              <a:rPr lang="en-US" sz="2000" dirty="0"/>
              <a:t>This system uses blockchain technology to store a votes so no third party can alter votes and crystal clear voting will be done. </a:t>
            </a:r>
          </a:p>
          <a:p>
            <a:pPr lvl="1">
              <a:buFont typeface="Arial" panose="020B0604020202020204" pitchFamily="34" charset="0"/>
              <a:buChar char="•"/>
            </a:pPr>
            <a:r>
              <a:rPr lang="en-US" sz="2000" dirty="0"/>
              <a:t>It uses face recognition technique to authenticate the user so problems for dummy entries will also be solved. So, thus this system gives the guarantee that no cheating can be done and the voting will be conducted easily where people don’t have to go outside in order to cast their votes.</a:t>
            </a:r>
            <a:endParaRPr lang="en-IN" sz="2000" dirty="0"/>
          </a:p>
        </p:txBody>
      </p:sp>
    </p:spTree>
    <p:extLst>
      <p:ext uri="{BB962C8B-B14F-4D97-AF65-F5344CB8AC3E}">
        <p14:creationId xmlns:p14="http://schemas.microsoft.com/office/powerpoint/2010/main" val="180127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9968-8434-4890-9211-932DEF8E80F9}"/>
              </a:ext>
            </a:extLst>
          </p:cNvPr>
          <p:cNvSpPr>
            <a:spLocks noGrp="1"/>
          </p:cNvSpPr>
          <p:nvPr>
            <p:ph type="title"/>
          </p:nvPr>
        </p:nvSpPr>
        <p:spPr/>
        <p:txBody>
          <a:bodyPr/>
          <a:lstStyle/>
          <a:p>
            <a:r>
              <a:rPr lang="en-IN" dirty="0"/>
              <a:t>Literature Survey </a:t>
            </a:r>
            <a:endParaRPr lang="gu-IN" dirty="0"/>
          </a:p>
        </p:txBody>
      </p:sp>
      <p:graphicFrame>
        <p:nvGraphicFramePr>
          <p:cNvPr id="6" name="Table 6">
            <a:extLst>
              <a:ext uri="{FF2B5EF4-FFF2-40B4-BE49-F238E27FC236}">
                <a16:creationId xmlns:a16="http://schemas.microsoft.com/office/drawing/2014/main" id="{E942AF5A-B08F-4B87-93B9-FA3DD3F0421B}"/>
              </a:ext>
            </a:extLst>
          </p:cNvPr>
          <p:cNvGraphicFramePr>
            <a:graphicFrameLocks noGrp="1"/>
          </p:cNvGraphicFramePr>
          <p:nvPr>
            <p:ph idx="1"/>
            <p:extLst>
              <p:ext uri="{D42A27DB-BD31-4B8C-83A1-F6EECF244321}">
                <p14:modId xmlns:p14="http://schemas.microsoft.com/office/powerpoint/2010/main" val="3105679466"/>
              </p:ext>
            </p:extLst>
          </p:nvPr>
        </p:nvGraphicFramePr>
        <p:xfrm>
          <a:off x="1096963" y="1846263"/>
          <a:ext cx="10058400" cy="4392835"/>
        </p:xfrm>
        <a:graphic>
          <a:graphicData uri="http://schemas.openxmlformats.org/drawingml/2006/table">
            <a:tbl>
              <a:tblPr firstRow="1" bandRow="1">
                <a:tableStyleId>{5C22544A-7EE6-4342-B048-85BDC9FD1C3A}</a:tableStyleId>
              </a:tblPr>
              <a:tblGrid>
                <a:gridCol w="769544">
                  <a:extLst>
                    <a:ext uri="{9D8B030D-6E8A-4147-A177-3AD203B41FA5}">
                      <a16:colId xmlns:a16="http://schemas.microsoft.com/office/drawing/2014/main" val="3141521036"/>
                    </a:ext>
                  </a:extLst>
                </a:gridCol>
                <a:gridCol w="2309567">
                  <a:extLst>
                    <a:ext uri="{9D8B030D-6E8A-4147-A177-3AD203B41FA5}">
                      <a16:colId xmlns:a16="http://schemas.microsoft.com/office/drawing/2014/main" val="3123922076"/>
                    </a:ext>
                  </a:extLst>
                </a:gridCol>
                <a:gridCol w="1442301">
                  <a:extLst>
                    <a:ext uri="{9D8B030D-6E8A-4147-A177-3AD203B41FA5}">
                      <a16:colId xmlns:a16="http://schemas.microsoft.com/office/drawing/2014/main" val="1646627323"/>
                    </a:ext>
                  </a:extLst>
                </a:gridCol>
                <a:gridCol w="3525308">
                  <a:extLst>
                    <a:ext uri="{9D8B030D-6E8A-4147-A177-3AD203B41FA5}">
                      <a16:colId xmlns:a16="http://schemas.microsoft.com/office/drawing/2014/main" val="1520914114"/>
                    </a:ext>
                  </a:extLst>
                </a:gridCol>
                <a:gridCol w="2011680">
                  <a:extLst>
                    <a:ext uri="{9D8B030D-6E8A-4147-A177-3AD203B41FA5}">
                      <a16:colId xmlns:a16="http://schemas.microsoft.com/office/drawing/2014/main" val="3941783747"/>
                    </a:ext>
                  </a:extLst>
                </a:gridCol>
              </a:tblGrid>
              <a:tr h="328200">
                <a:tc>
                  <a:txBody>
                    <a:bodyPr/>
                    <a:lstStyle/>
                    <a:p>
                      <a:r>
                        <a:rPr lang="en-US" sz="1400" dirty="0">
                          <a:latin typeface="+mn-lt"/>
                        </a:rPr>
                        <a:t>Sr. No</a:t>
                      </a:r>
                      <a:endParaRPr lang="gu-IN" sz="1400" dirty="0">
                        <a:latin typeface="+mn-lt"/>
                      </a:endParaRPr>
                    </a:p>
                  </a:txBody>
                  <a:tcPr/>
                </a:tc>
                <a:tc>
                  <a:txBody>
                    <a:bodyPr/>
                    <a:lstStyle/>
                    <a:p>
                      <a:r>
                        <a:rPr lang="en-US" sz="1400" dirty="0">
                          <a:latin typeface="+mn-lt"/>
                        </a:rPr>
                        <a:t>Title</a:t>
                      </a:r>
                      <a:endParaRPr lang="gu-IN" sz="1400" dirty="0">
                        <a:latin typeface="+mn-lt"/>
                      </a:endParaRPr>
                    </a:p>
                  </a:txBody>
                  <a:tcPr/>
                </a:tc>
                <a:tc>
                  <a:txBody>
                    <a:bodyPr/>
                    <a:lstStyle/>
                    <a:p>
                      <a:r>
                        <a:rPr lang="en-US" sz="1400" dirty="0">
                          <a:latin typeface="+mn-lt"/>
                        </a:rPr>
                        <a:t>Author</a:t>
                      </a:r>
                      <a:endParaRPr lang="gu-IN" sz="1400" dirty="0">
                        <a:latin typeface="+mn-lt"/>
                      </a:endParaRPr>
                    </a:p>
                  </a:txBody>
                  <a:tcPr/>
                </a:tc>
                <a:tc>
                  <a:txBody>
                    <a:bodyPr/>
                    <a:lstStyle/>
                    <a:p>
                      <a:r>
                        <a:rPr lang="en-US" sz="1400" dirty="0">
                          <a:latin typeface="+mn-lt"/>
                        </a:rPr>
                        <a:t>Summary</a:t>
                      </a:r>
                      <a:endParaRPr lang="gu-IN" sz="1400" dirty="0">
                        <a:latin typeface="+mn-lt"/>
                      </a:endParaRPr>
                    </a:p>
                  </a:txBody>
                  <a:tcPr/>
                </a:tc>
                <a:tc>
                  <a:txBody>
                    <a:bodyPr/>
                    <a:lstStyle/>
                    <a:p>
                      <a:r>
                        <a:rPr lang="en-US" sz="1400" dirty="0">
                          <a:latin typeface="+mn-lt"/>
                        </a:rPr>
                        <a:t>Finding and Outcome</a:t>
                      </a:r>
                      <a:endParaRPr lang="gu-IN" sz="1400" dirty="0">
                        <a:latin typeface="+mn-lt"/>
                      </a:endParaRPr>
                    </a:p>
                  </a:txBody>
                  <a:tcPr/>
                </a:tc>
                <a:extLst>
                  <a:ext uri="{0D108BD9-81ED-4DB2-BD59-A6C34878D82A}">
                    <a16:rowId xmlns:a16="http://schemas.microsoft.com/office/drawing/2014/main" val="2320972115"/>
                  </a:ext>
                </a:extLst>
              </a:tr>
              <a:tr h="1806118">
                <a:tc>
                  <a:txBody>
                    <a:bodyPr/>
                    <a:lstStyle/>
                    <a:p>
                      <a:r>
                        <a:rPr lang="en-US" sz="1400" dirty="0">
                          <a:solidFill>
                            <a:schemeClr val="bg1"/>
                          </a:solidFill>
                          <a:latin typeface="+mn-lt"/>
                        </a:rPr>
                        <a:t>1</a:t>
                      </a:r>
                      <a:endParaRPr lang="gu-IN" sz="1400" dirty="0">
                        <a:solidFill>
                          <a:schemeClr val="bg1"/>
                        </a:solidFill>
                        <a:latin typeface="+mn-lt"/>
                      </a:endParaRPr>
                    </a:p>
                  </a:txBody>
                  <a:tcPr>
                    <a:solidFill>
                      <a:schemeClr val="accent1"/>
                    </a:solidFill>
                  </a:tcPr>
                </a:tc>
                <a:tc>
                  <a:txBody>
                    <a:bodyPr/>
                    <a:lstStyle/>
                    <a:p>
                      <a:pPr marL="1270">
                        <a:lnSpc>
                          <a:spcPct val="107000"/>
                        </a:lnSpc>
                        <a:spcAft>
                          <a:spcPts val="85"/>
                        </a:spcAft>
                      </a:pPr>
                      <a:r>
                        <a:rPr lang="en-US" sz="1400" dirty="0">
                          <a:effectLst/>
                          <a:latin typeface="+mn-lt"/>
                        </a:rPr>
                        <a:t>The Next Gen Election: Design and Development of E-Voting Web Application</a:t>
                      </a:r>
                      <a:endParaRPr lang="en-IN" sz="1400" dirty="0">
                        <a:solidFill>
                          <a:srgbClr val="000000"/>
                        </a:solidFill>
                        <a:effectLst/>
                        <a:latin typeface="+mn-lt"/>
                        <a:ea typeface="Calibri" panose="020F0502020204030204" pitchFamily="34" charset="0"/>
                        <a:cs typeface="Shruti" panose="020B0502040204020203" pitchFamily="34" charset="0"/>
                      </a:endParaRPr>
                    </a:p>
                    <a:p>
                      <a:endParaRPr lang="gu-IN" sz="1400" dirty="0">
                        <a:latin typeface="+mn-lt"/>
                      </a:endParaRPr>
                    </a:p>
                  </a:txBody>
                  <a:tcPr/>
                </a:tc>
                <a:tc>
                  <a:txBody>
                    <a:bodyPr/>
                    <a:lstStyle/>
                    <a:p>
                      <a:pPr marL="1905">
                        <a:lnSpc>
                          <a:spcPct val="107000"/>
                        </a:lnSpc>
                        <a:spcAft>
                          <a:spcPts val="85"/>
                        </a:spcAft>
                      </a:pPr>
                      <a:r>
                        <a:rPr lang="en-US" sz="1400" dirty="0">
                          <a:effectLst/>
                          <a:latin typeface="+mn-lt"/>
                        </a:rPr>
                        <a:t>Raghav Chhabra </a:t>
                      </a:r>
                      <a:endParaRPr lang="en-IN" sz="1400" dirty="0">
                        <a:effectLst/>
                        <a:latin typeface="+mn-lt"/>
                      </a:endParaRPr>
                    </a:p>
                    <a:p>
                      <a:pPr marL="1905">
                        <a:lnSpc>
                          <a:spcPct val="107000"/>
                        </a:lnSpc>
                        <a:spcAft>
                          <a:spcPts val="80"/>
                        </a:spcAft>
                      </a:pPr>
                      <a:r>
                        <a:rPr lang="en-US" sz="1400" dirty="0">
                          <a:effectLst/>
                          <a:latin typeface="+mn-lt"/>
                        </a:rPr>
                        <a:t>Uday Vohra </a:t>
                      </a:r>
                      <a:endParaRPr lang="en-IN" sz="1400" dirty="0">
                        <a:effectLst/>
                        <a:latin typeface="+mn-lt"/>
                      </a:endParaRPr>
                    </a:p>
                    <a:p>
                      <a:pPr marL="1905">
                        <a:lnSpc>
                          <a:spcPct val="107000"/>
                        </a:lnSpc>
                        <a:spcAft>
                          <a:spcPts val="95"/>
                        </a:spcAft>
                      </a:pPr>
                      <a:r>
                        <a:rPr lang="en-US" sz="1400" dirty="0">
                          <a:effectLst/>
                          <a:latin typeface="+mn-lt"/>
                        </a:rPr>
                        <a:t>Vishrant Khanna </a:t>
                      </a:r>
                      <a:endParaRPr lang="en-IN" sz="1400" dirty="0">
                        <a:effectLst/>
                        <a:latin typeface="+mn-lt"/>
                      </a:endParaRPr>
                    </a:p>
                    <a:p>
                      <a:pPr marL="1905">
                        <a:lnSpc>
                          <a:spcPct val="107000"/>
                        </a:lnSpc>
                        <a:spcAft>
                          <a:spcPts val="80"/>
                        </a:spcAft>
                      </a:pPr>
                      <a:r>
                        <a:rPr lang="en-US" sz="1400" dirty="0">
                          <a:effectLst/>
                          <a:latin typeface="+mn-lt"/>
                        </a:rPr>
                        <a:t>Aditya Verman  </a:t>
                      </a:r>
                      <a:endParaRPr lang="en-IN" sz="1400" dirty="0">
                        <a:effectLst/>
                        <a:latin typeface="+mn-lt"/>
                      </a:endParaRPr>
                    </a:p>
                    <a:p>
                      <a:pPr marL="1905">
                        <a:lnSpc>
                          <a:spcPct val="107000"/>
                        </a:lnSpc>
                        <a:spcAft>
                          <a:spcPts val="80"/>
                        </a:spcAft>
                      </a:pPr>
                      <a:r>
                        <a:rPr lang="en-US" sz="1400" dirty="0">
                          <a:effectLst/>
                          <a:latin typeface="+mn-lt"/>
                        </a:rPr>
                        <a:t>Poonam Tanwar </a:t>
                      </a:r>
                      <a:endParaRPr lang="en-IN" sz="1400" dirty="0">
                        <a:effectLst/>
                        <a:latin typeface="+mn-lt"/>
                      </a:endParaRPr>
                    </a:p>
                    <a:p>
                      <a:pPr marL="1905">
                        <a:lnSpc>
                          <a:spcPct val="107000"/>
                        </a:lnSpc>
                        <a:spcAft>
                          <a:spcPts val="800"/>
                        </a:spcAft>
                      </a:pPr>
                      <a:r>
                        <a:rPr lang="en-US" sz="1400" dirty="0">
                          <a:effectLst/>
                          <a:latin typeface="+mn-lt"/>
                        </a:rPr>
                        <a:t>Brijesh Kumar </a:t>
                      </a:r>
                      <a:endParaRPr lang="en-IN" sz="1400" dirty="0">
                        <a:solidFill>
                          <a:srgbClr val="000000"/>
                        </a:solidFill>
                        <a:effectLst/>
                        <a:latin typeface="+mn-lt"/>
                        <a:ea typeface="Calibri" panose="020F0502020204030204" pitchFamily="34" charset="0"/>
                        <a:cs typeface="Shruti" panose="020B0502040204020203" pitchFamily="34" charset="0"/>
                      </a:endParaRPr>
                    </a:p>
                    <a:p>
                      <a:endParaRPr lang="gu-IN" sz="1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proposed a voting system based on the internet. The system has a login page where the voter can login and enter all its information and this will be stored on a centralized server. </a:t>
                      </a:r>
                      <a:endParaRPr lang="en-IN" sz="1400" dirty="0">
                        <a:solidFill>
                          <a:srgbClr val="000000"/>
                        </a:solidFill>
                        <a:effectLst/>
                        <a:latin typeface="+mn-lt"/>
                        <a:ea typeface="Calibri" panose="020F0502020204030204" pitchFamily="34" charset="0"/>
                        <a:cs typeface="Shruti" panose="020B0502040204020203" pitchFamily="34" charset="0"/>
                      </a:endParaRPr>
                    </a:p>
                    <a:p>
                      <a:endParaRPr lang="gu-IN" sz="1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According to the paper this will help us in reducing the high cost of voting and time required to conduct the election </a:t>
                      </a:r>
                      <a:endParaRPr lang="en-IN" sz="1400" dirty="0">
                        <a:solidFill>
                          <a:srgbClr val="000000"/>
                        </a:solidFill>
                        <a:effectLst/>
                        <a:latin typeface="+mn-lt"/>
                        <a:ea typeface="Calibri" panose="020F0502020204030204" pitchFamily="34" charset="0"/>
                        <a:cs typeface="Shruti" panose="020B0502040204020203" pitchFamily="34" charset="0"/>
                      </a:endParaRPr>
                    </a:p>
                    <a:p>
                      <a:endParaRPr lang="gu-IN" sz="1400" dirty="0">
                        <a:latin typeface="+mn-lt"/>
                      </a:endParaRPr>
                    </a:p>
                  </a:txBody>
                  <a:tcPr/>
                </a:tc>
                <a:extLst>
                  <a:ext uri="{0D108BD9-81ED-4DB2-BD59-A6C34878D82A}">
                    <a16:rowId xmlns:a16="http://schemas.microsoft.com/office/drawing/2014/main" val="1944610109"/>
                  </a:ext>
                </a:extLst>
              </a:tr>
              <a:tr h="2184549">
                <a:tc>
                  <a:txBody>
                    <a:bodyPr/>
                    <a:lstStyle/>
                    <a:p>
                      <a:r>
                        <a:rPr lang="en-US" sz="1400" dirty="0">
                          <a:solidFill>
                            <a:schemeClr val="bg1"/>
                          </a:solidFill>
                          <a:latin typeface="+mn-lt"/>
                        </a:rPr>
                        <a:t>2</a:t>
                      </a:r>
                      <a:endParaRPr lang="gu-IN" sz="1400" dirty="0">
                        <a:solidFill>
                          <a:schemeClr val="bg1"/>
                        </a:solidFill>
                        <a:latin typeface="+mn-lt"/>
                      </a:endParaRPr>
                    </a:p>
                  </a:txBody>
                  <a:tcPr>
                    <a:solidFill>
                      <a:schemeClr val="accent1"/>
                    </a:solidFill>
                  </a:tcPr>
                </a:tc>
                <a:tc>
                  <a:txBody>
                    <a:bodyPr/>
                    <a:lstStyle/>
                    <a:p>
                      <a:pPr marL="1270">
                        <a:lnSpc>
                          <a:spcPct val="107000"/>
                        </a:lnSpc>
                        <a:spcAft>
                          <a:spcPts val="95"/>
                        </a:spcAft>
                      </a:pPr>
                      <a:r>
                        <a:rPr lang="en-US" sz="1400" dirty="0">
                          <a:effectLst/>
                        </a:rPr>
                        <a:t>Online Voting System using Cloud</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a:tc>
                <a:tc>
                  <a:txBody>
                    <a:bodyPr/>
                    <a:lstStyle/>
                    <a:p>
                      <a:pPr marL="1905">
                        <a:lnSpc>
                          <a:spcPct val="107000"/>
                        </a:lnSpc>
                        <a:spcAft>
                          <a:spcPts val="95"/>
                        </a:spcAft>
                      </a:pPr>
                      <a:r>
                        <a:rPr lang="en-US" sz="1400" dirty="0">
                          <a:effectLst/>
                        </a:rPr>
                        <a:t>Ramya Govindaraj </a:t>
                      </a:r>
                      <a:endParaRPr lang="en-IN" sz="1400" dirty="0">
                        <a:effectLst/>
                      </a:endParaRPr>
                    </a:p>
                    <a:p>
                      <a:pPr marL="1905">
                        <a:lnSpc>
                          <a:spcPct val="107000"/>
                        </a:lnSpc>
                        <a:spcAft>
                          <a:spcPts val="85"/>
                        </a:spcAft>
                      </a:pPr>
                      <a:r>
                        <a:rPr lang="en-US" sz="1400" dirty="0">
                          <a:effectLst/>
                        </a:rPr>
                        <a:t>P Kumaresan </a:t>
                      </a:r>
                      <a:endParaRPr lang="en-IN" sz="1400" dirty="0">
                        <a:effectLst/>
                      </a:endParaRPr>
                    </a:p>
                    <a:p>
                      <a:pPr marL="1905">
                        <a:lnSpc>
                          <a:spcPct val="107000"/>
                        </a:lnSpc>
                        <a:spcAft>
                          <a:spcPts val="800"/>
                        </a:spcAft>
                      </a:pPr>
                      <a:r>
                        <a:rPr lang="en-US" sz="1400" dirty="0">
                          <a:effectLst/>
                        </a:rPr>
                        <a:t>K. Sree harshitha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The paper suggests development of voting system where a voter can vote from anywhere through the internet using the system that is based on SQL server and Microsoft Azure cloud and C# as the programming language in order to implement functions like admitting voters, casting vote, verifying vote and declaring the results after completion of election.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endParaRPr lang="gu-IN" sz="1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we have concluded that one of the most important parts of the admin portal is to verify the voter's ID before enrolling them into the system.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endParaRPr lang="gu-IN" sz="1400" dirty="0">
                        <a:latin typeface="+mn-lt"/>
                      </a:endParaRPr>
                    </a:p>
                  </a:txBody>
                  <a:tcPr/>
                </a:tc>
                <a:extLst>
                  <a:ext uri="{0D108BD9-81ED-4DB2-BD59-A6C34878D82A}">
                    <a16:rowId xmlns:a16="http://schemas.microsoft.com/office/drawing/2014/main" val="2669668422"/>
                  </a:ext>
                </a:extLst>
              </a:tr>
            </a:tbl>
          </a:graphicData>
        </a:graphic>
      </p:graphicFrame>
    </p:spTree>
    <p:extLst>
      <p:ext uri="{BB962C8B-B14F-4D97-AF65-F5344CB8AC3E}">
        <p14:creationId xmlns:p14="http://schemas.microsoft.com/office/powerpoint/2010/main" val="222189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67F4-4CA5-B658-C828-B85097FD264A}"/>
              </a:ext>
            </a:extLst>
          </p:cNvPr>
          <p:cNvSpPr>
            <a:spLocks noGrp="1"/>
          </p:cNvSpPr>
          <p:nvPr>
            <p:ph type="title"/>
          </p:nvPr>
        </p:nvSpPr>
        <p:spPr/>
        <p:txBody>
          <a:bodyPr/>
          <a:lstStyle/>
          <a:p>
            <a:r>
              <a:rPr lang="en-US" dirty="0"/>
              <a:t>Continue…</a:t>
            </a:r>
            <a:endParaRPr lang="en-IN" dirty="0"/>
          </a:p>
        </p:txBody>
      </p:sp>
      <p:graphicFrame>
        <p:nvGraphicFramePr>
          <p:cNvPr id="6" name="Table 5">
            <a:extLst>
              <a:ext uri="{FF2B5EF4-FFF2-40B4-BE49-F238E27FC236}">
                <a16:creationId xmlns:a16="http://schemas.microsoft.com/office/drawing/2014/main" id="{E6FDD17F-5E21-509A-2820-9030BD5720B6}"/>
              </a:ext>
            </a:extLst>
          </p:cNvPr>
          <p:cNvGraphicFramePr>
            <a:graphicFrameLocks noGrp="1"/>
          </p:cNvGraphicFramePr>
          <p:nvPr>
            <p:extLst>
              <p:ext uri="{D42A27DB-BD31-4B8C-83A1-F6EECF244321}">
                <p14:modId xmlns:p14="http://schemas.microsoft.com/office/powerpoint/2010/main" val="3845983446"/>
              </p:ext>
            </p:extLst>
          </p:nvPr>
        </p:nvGraphicFramePr>
        <p:xfrm>
          <a:off x="869576" y="1882589"/>
          <a:ext cx="10659036" cy="4339102"/>
        </p:xfrm>
        <a:graphic>
          <a:graphicData uri="http://schemas.openxmlformats.org/drawingml/2006/table">
            <a:tbl>
              <a:tblPr firstRow="1" firstCol="1" bandRow="1">
                <a:tableStyleId>{5C22544A-7EE6-4342-B048-85BDC9FD1C3A}</a:tableStyleId>
              </a:tblPr>
              <a:tblGrid>
                <a:gridCol w="738943">
                  <a:extLst>
                    <a:ext uri="{9D8B030D-6E8A-4147-A177-3AD203B41FA5}">
                      <a16:colId xmlns:a16="http://schemas.microsoft.com/office/drawing/2014/main" val="417799035"/>
                    </a:ext>
                  </a:extLst>
                </a:gridCol>
                <a:gridCol w="1584949">
                  <a:extLst>
                    <a:ext uri="{9D8B030D-6E8A-4147-A177-3AD203B41FA5}">
                      <a16:colId xmlns:a16="http://schemas.microsoft.com/office/drawing/2014/main" val="4040448397"/>
                    </a:ext>
                  </a:extLst>
                </a:gridCol>
                <a:gridCol w="2560058">
                  <a:extLst>
                    <a:ext uri="{9D8B030D-6E8A-4147-A177-3AD203B41FA5}">
                      <a16:colId xmlns:a16="http://schemas.microsoft.com/office/drawing/2014/main" val="507988267"/>
                    </a:ext>
                  </a:extLst>
                </a:gridCol>
                <a:gridCol w="2285054">
                  <a:extLst>
                    <a:ext uri="{9D8B030D-6E8A-4147-A177-3AD203B41FA5}">
                      <a16:colId xmlns:a16="http://schemas.microsoft.com/office/drawing/2014/main" val="3333125683"/>
                    </a:ext>
                  </a:extLst>
                </a:gridCol>
                <a:gridCol w="3490032">
                  <a:extLst>
                    <a:ext uri="{9D8B030D-6E8A-4147-A177-3AD203B41FA5}">
                      <a16:colId xmlns:a16="http://schemas.microsoft.com/office/drawing/2014/main" val="1137090008"/>
                    </a:ext>
                  </a:extLst>
                </a:gridCol>
              </a:tblGrid>
              <a:tr h="503418">
                <a:tc>
                  <a:txBody>
                    <a:bodyPr/>
                    <a:lstStyle/>
                    <a:p>
                      <a:pPr marL="1270">
                        <a:lnSpc>
                          <a:spcPct val="107000"/>
                        </a:lnSpc>
                        <a:spcAft>
                          <a:spcPts val="80"/>
                        </a:spcAft>
                      </a:pPr>
                      <a:r>
                        <a:rPr lang="en-US" sz="1400" dirty="0">
                          <a:effectLst/>
                        </a:rPr>
                        <a:t>Sr. </a:t>
                      </a:r>
                      <a:endParaRPr lang="en-IN" sz="1400" dirty="0">
                        <a:effectLst/>
                      </a:endParaRPr>
                    </a:p>
                    <a:p>
                      <a:pPr marL="1270">
                        <a:lnSpc>
                          <a:spcPct val="107000"/>
                        </a:lnSpc>
                        <a:spcAft>
                          <a:spcPts val="800"/>
                        </a:spcAft>
                      </a:pPr>
                      <a:r>
                        <a:rPr lang="en-US" sz="1400" dirty="0">
                          <a:effectLst/>
                        </a:rPr>
                        <a:t>No.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270">
                        <a:lnSpc>
                          <a:spcPct val="107000"/>
                        </a:lnSpc>
                        <a:spcAft>
                          <a:spcPts val="800"/>
                        </a:spcAft>
                      </a:pPr>
                      <a:r>
                        <a:rPr lang="en-US" sz="1400" dirty="0">
                          <a:effectLst/>
                        </a:rPr>
                        <a:t>Title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a:lnSpc>
                          <a:spcPct val="107000"/>
                        </a:lnSpc>
                        <a:spcAft>
                          <a:spcPts val="800"/>
                        </a:spcAft>
                      </a:pPr>
                      <a:r>
                        <a:rPr lang="en-US" sz="1400" dirty="0">
                          <a:effectLst/>
                        </a:rPr>
                        <a:t>Author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a:lnSpc>
                          <a:spcPct val="107000"/>
                        </a:lnSpc>
                        <a:spcAft>
                          <a:spcPts val="800"/>
                        </a:spcAft>
                      </a:pPr>
                      <a:r>
                        <a:rPr lang="en-US" sz="1400" dirty="0">
                          <a:effectLst/>
                        </a:rPr>
                        <a:t>Summary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a:lnSpc>
                          <a:spcPct val="107000"/>
                        </a:lnSpc>
                        <a:spcAft>
                          <a:spcPts val="800"/>
                        </a:spcAft>
                      </a:pPr>
                      <a:r>
                        <a:rPr lang="en-US" sz="1400" dirty="0">
                          <a:effectLst/>
                        </a:rPr>
                        <a:t>Finding and outcome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extLst>
                  <a:ext uri="{0D108BD9-81ED-4DB2-BD59-A6C34878D82A}">
                    <a16:rowId xmlns:a16="http://schemas.microsoft.com/office/drawing/2014/main" val="2752337724"/>
                  </a:ext>
                </a:extLst>
              </a:tr>
              <a:tr h="2225515">
                <a:tc>
                  <a:txBody>
                    <a:bodyPr/>
                    <a:lstStyle/>
                    <a:p>
                      <a:pPr marL="1270">
                        <a:lnSpc>
                          <a:spcPct val="107000"/>
                        </a:lnSpc>
                        <a:spcAft>
                          <a:spcPts val="800"/>
                        </a:spcAft>
                      </a:pPr>
                      <a:r>
                        <a:rPr lang="en-US" sz="1400" dirty="0">
                          <a:effectLst/>
                        </a:rPr>
                        <a:t>3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270">
                        <a:lnSpc>
                          <a:spcPct val="107000"/>
                        </a:lnSpc>
                        <a:spcAft>
                          <a:spcPts val="80"/>
                        </a:spcAft>
                      </a:pPr>
                      <a:r>
                        <a:rPr lang="en-US" sz="1400" dirty="0">
                          <a:effectLst/>
                        </a:rPr>
                        <a:t>An Efficient and </a:t>
                      </a:r>
                      <a:endParaRPr lang="en-IN" sz="1400" dirty="0">
                        <a:effectLst/>
                      </a:endParaRPr>
                    </a:p>
                    <a:p>
                      <a:pPr marL="1270">
                        <a:lnSpc>
                          <a:spcPct val="107000"/>
                        </a:lnSpc>
                        <a:spcAft>
                          <a:spcPts val="80"/>
                        </a:spcAft>
                      </a:pPr>
                      <a:r>
                        <a:rPr lang="en-US" sz="1400" dirty="0">
                          <a:effectLst/>
                        </a:rPr>
                        <a:t>Secure Students </a:t>
                      </a:r>
                      <a:endParaRPr lang="en-IN" sz="1400" dirty="0">
                        <a:effectLst/>
                      </a:endParaRPr>
                    </a:p>
                    <a:p>
                      <a:pPr marL="1270">
                        <a:lnSpc>
                          <a:spcPct val="107000"/>
                        </a:lnSpc>
                        <a:spcAft>
                          <a:spcPts val="85"/>
                        </a:spcAft>
                      </a:pPr>
                      <a:r>
                        <a:rPr lang="en-US" sz="1400" dirty="0">
                          <a:effectLst/>
                        </a:rPr>
                        <a:t>Online Voting </a:t>
                      </a:r>
                      <a:endParaRPr lang="en-IN" sz="1400" dirty="0">
                        <a:effectLst/>
                      </a:endParaRPr>
                    </a:p>
                    <a:p>
                      <a:pPr marL="1270">
                        <a:lnSpc>
                          <a:spcPct val="107000"/>
                        </a:lnSpc>
                        <a:spcAft>
                          <a:spcPts val="800"/>
                        </a:spcAft>
                      </a:pPr>
                      <a:r>
                        <a:rPr lang="en-US" sz="1400" dirty="0">
                          <a:effectLst/>
                        </a:rPr>
                        <a:t>Application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a:lnSpc>
                          <a:spcPct val="107000"/>
                        </a:lnSpc>
                        <a:spcAft>
                          <a:spcPts val="80"/>
                        </a:spcAft>
                      </a:pPr>
                      <a:r>
                        <a:rPr lang="en-US" sz="1400" dirty="0">
                          <a:effectLst/>
                        </a:rPr>
                        <a:t>Bhushan M. Pawar </a:t>
                      </a:r>
                      <a:endParaRPr lang="en-IN" sz="1400" dirty="0">
                        <a:effectLst/>
                      </a:endParaRPr>
                    </a:p>
                    <a:p>
                      <a:pPr marL="1905">
                        <a:lnSpc>
                          <a:spcPct val="107000"/>
                        </a:lnSpc>
                        <a:spcAft>
                          <a:spcPts val="80"/>
                        </a:spcAft>
                      </a:pPr>
                      <a:r>
                        <a:rPr lang="en-US" sz="1400" dirty="0">
                          <a:effectLst/>
                        </a:rPr>
                        <a:t>Sachin H. Patode </a:t>
                      </a:r>
                      <a:endParaRPr lang="en-IN" sz="1400" dirty="0">
                        <a:effectLst/>
                      </a:endParaRPr>
                    </a:p>
                    <a:p>
                      <a:pPr marL="1905">
                        <a:lnSpc>
                          <a:spcPct val="107000"/>
                        </a:lnSpc>
                        <a:spcAft>
                          <a:spcPts val="85"/>
                        </a:spcAft>
                      </a:pPr>
                      <a:r>
                        <a:rPr lang="en-US" sz="1400" dirty="0">
                          <a:effectLst/>
                        </a:rPr>
                        <a:t>Yamini R. Potbhare </a:t>
                      </a:r>
                      <a:endParaRPr lang="en-IN" sz="1400" dirty="0">
                        <a:effectLst/>
                      </a:endParaRPr>
                    </a:p>
                    <a:p>
                      <a:pPr marL="1905">
                        <a:lnSpc>
                          <a:spcPct val="107000"/>
                        </a:lnSpc>
                        <a:spcAft>
                          <a:spcPts val="800"/>
                        </a:spcAft>
                      </a:pPr>
                      <a:r>
                        <a:rPr lang="en-US" sz="1400" dirty="0">
                          <a:effectLst/>
                        </a:rPr>
                        <a:t>Nilesh A. Mohota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marR="26035">
                        <a:lnSpc>
                          <a:spcPct val="107000"/>
                        </a:lnSpc>
                        <a:spcAft>
                          <a:spcPts val="800"/>
                        </a:spcAft>
                      </a:pPr>
                      <a:r>
                        <a:rPr lang="en-US" sz="1400" dirty="0">
                          <a:effectLst/>
                        </a:rPr>
                        <a:t>a web based voting system having functions like vote capturing and tallying results over the web. The system will help in saving lots of processing time, avoiding human errors during the process and avoiding vote tampering.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R="32385">
                        <a:lnSpc>
                          <a:spcPct val="107000"/>
                        </a:lnSpc>
                        <a:spcAft>
                          <a:spcPts val="800"/>
                        </a:spcAft>
                      </a:pPr>
                      <a:r>
                        <a:rPr lang="en-US" sz="1400" dirty="0">
                          <a:effectLst/>
                        </a:rPr>
                        <a:t>Each voter is verified based on the unique ID code which in this case is a student registration ID. As only unique IDs are allowed, this protects the system from proxy voting. The system will be fast to access, low cost and easy to maintain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extLst>
                  <a:ext uri="{0D108BD9-81ED-4DB2-BD59-A6C34878D82A}">
                    <a16:rowId xmlns:a16="http://schemas.microsoft.com/office/drawing/2014/main" val="3882903783"/>
                  </a:ext>
                </a:extLst>
              </a:tr>
              <a:tr h="1610169">
                <a:tc>
                  <a:txBody>
                    <a:bodyPr/>
                    <a:lstStyle/>
                    <a:p>
                      <a:pPr marL="1270">
                        <a:lnSpc>
                          <a:spcPct val="107000"/>
                        </a:lnSpc>
                        <a:spcAft>
                          <a:spcPts val="800"/>
                        </a:spcAft>
                      </a:pPr>
                      <a:r>
                        <a:rPr lang="en-US" sz="1400" dirty="0">
                          <a:effectLst/>
                        </a:rPr>
                        <a:t>4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270">
                        <a:lnSpc>
                          <a:spcPct val="107000"/>
                        </a:lnSpc>
                        <a:spcAft>
                          <a:spcPts val="80"/>
                        </a:spcAft>
                      </a:pPr>
                      <a:r>
                        <a:rPr lang="en-US" sz="1400" dirty="0">
                          <a:effectLst/>
                        </a:rPr>
                        <a:t>Online Voting </a:t>
                      </a:r>
                      <a:endParaRPr lang="en-IN" sz="1400" dirty="0">
                        <a:effectLst/>
                      </a:endParaRPr>
                    </a:p>
                    <a:p>
                      <a:pPr marL="1270">
                        <a:lnSpc>
                          <a:spcPct val="107000"/>
                        </a:lnSpc>
                        <a:spcAft>
                          <a:spcPts val="95"/>
                        </a:spcAft>
                      </a:pPr>
                      <a:r>
                        <a:rPr lang="en-US" sz="1400" dirty="0">
                          <a:effectLst/>
                        </a:rPr>
                        <a:t>System Using </a:t>
                      </a:r>
                      <a:endParaRPr lang="en-IN" sz="1400" dirty="0">
                        <a:effectLst/>
                      </a:endParaRPr>
                    </a:p>
                    <a:p>
                      <a:pPr marL="1270">
                        <a:lnSpc>
                          <a:spcPct val="107000"/>
                        </a:lnSpc>
                        <a:spcAft>
                          <a:spcPts val="85"/>
                        </a:spcAft>
                      </a:pPr>
                      <a:r>
                        <a:rPr lang="en-US" sz="1400" dirty="0">
                          <a:effectLst/>
                        </a:rPr>
                        <a:t>Biometric </a:t>
                      </a:r>
                      <a:endParaRPr lang="en-IN" sz="1400" dirty="0">
                        <a:effectLst/>
                      </a:endParaRPr>
                    </a:p>
                    <a:p>
                      <a:pPr marL="1270">
                        <a:lnSpc>
                          <a:spcPct val="107000"/>
                        </a:lnSpc>
                        <a:spcAft>
                          <a:spcPts val="800"/>
                        </a:spcAft>
                      </a:pPr>
                      <a:r>
                        <a:rPr lang="en-US" sz="1400" dirty="0">
                          <a:effectLst/>
                        </a:rPr>
                        <a:t>Verification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a:lnSpc>
                          <a:spcPct val="107000"/>
                        </a:lnSpc>
                        <a:spcAft>
                          <a:spcPts val="800"/>
                        </a:spcAft>
                      </a:pPr>
                      <a:r>
                        <a:rPr lang="en-US" sz="1400" dirty="0">
                          <a:effectLst/>
                        </a:rPr>
                        <a:t>Mrunal Annadate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L="1905" marR="34290">
                        <a:lnSpc>
                          <a:spcPct val="107000"/>
                        </a:lnSpc>
                        <a:spcAft>
                          <a:spcPts val="800"/>
                        </a:spcAft>
                      </a:pPr>
                      <a:r>
                        <a:rPr lang="en-US" sz="1400" dirty="0">
                          <a:effectLst/>
                        </a:rPr>
                        <a:t>electoral system which will be online and automated and makes the process of voting easy, safe and reduces overall time required for conducting the election.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tc>
                  <a:txBody>
                    <a:bodyPr/>
                    <a:lstStyle/>
                    <a:p>
                      <a:pPr marR="635">
                        <a:lnSpc>
                          <a:spcPct val="107000"/>
                        </a:lnSpc>
                        <a:spcAft>
                          <a:spcPts val="800"/>
                        </a:spcAft>
                      </a:pPr>
                      <a:r>
                        <a:rPr lang="en-US" sz="1400" dirty="0">
                          <a:effectLst/>
                        </a:rPr>
                        <a:t>The project has two modules. In the first module all the voters are registered into the system and in the second module actual voting takes place. The system will have a database containing voters' unique identification numbers and fingerprints information </a:t>
                      </a:r>
                      <a:endParaRPr lang="en-IN" sz="14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32198" marR="14580" marT="4253" marB="0"/>
                </a:tc>
                <a:extLst>
                  <a:ext uri="{0D108BD9-81ED-4DB2-BD59-A6C34878D82A}">
                    <a16:rowId xmlns:a16="http://schemas.microsoft.com/office/drawing/2014/main" val="357767404"/>
                  </a:ext>
                </a:extLst>
              </a:tr>
            </a:tbl>
          </a:graphicData>
        </a:graphic>
      </p:graphicFrame>
    </p:spTree>
    <p:extLst>
      <p:ext uri="{BB962C8B-B14F-4D97-AF65-F5344CB8AC3E}">
        <p14:creationId xmlns:p14="http://schemas.microsoft.com/office/powerpoint/2010/main" val="22378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67F4-4CA5-B658-C828-B85097FD264A}"/>
              </a:ext>
            </a:extLst>
          </p:cNvPr>
          <p:cNvSpPr>
            <a:spLocks noGrp="1"/>
          </p:cNvSpPr>
          <p:nvPr>
            <p:ph type="title"/>
          </p:nvPr>
        </p:nvSpPr>
        <p:spPr/>
        <p:txBody>
          <a:bodyPr/>
          <a:lstStyle/>
          <a:p>
            <a:r>
              <a:rPr lang="en-US" dirty="0"/>
              <a:t>Continue…</a:t>
            </a:r>
            <a:endParaRPr lang="en-IN" dirty="0"/>
          </a:p>
        </p:txBody>
      </p:sp>
      <p:graphicFrame>
        <p:nvGraphicFramePr>
          <p:cNvPr id="5" name="Table 4">
            <a:extLst>
              <a:ext uri="{FF2B5EF4-FFF2-40B4-BE49-F238E27FC236}">
                <a16:creationId xmlns:a16="http://schemas.microsoft.com/office/drawing/2014/main" id="{ABC48BD5-30DF-99F7-2D6B-5B403760A418}"/>
              </a:ext>
            </a:extLst>
          </p:cNvPr>
          <p:cNvGraphicFramePr>
            <a:graphicFrameLocks noGrp="1"/>
          </p:cNvGraphicFramePr>
          <p:nvPr>
            <p:extLst>
              <p:ext uri="{D42A27DB-BD31-4B8C-83A1-F6EECF244321}">
                <p14:modId xmlns:p14="http://schemas.microsoft.com/office/powerpoint/2010/main" val="619140023"/>
              </p:ext>
            </p:extLst>
          </p:nvPr>
        </p:nvGraphicFramePr>
        <p:xfrm>
          <a:off x="838200" y="1864659"/>
          <a:ext cx="10515600" cy="4346087"/>
        </p:xfrm>
        <a:graphic>
          <a:graphicData uri="http://schemas.openxmlformats.org/drawingml/2006/table">
            <a:tbl>
              <a:tblPr firstRow="1" firstCol="1" bandRow="1">
                <a:tableStyleId>{5C22544A-7EE6-4342-B048-85BDC9FD1C3A}</a:tableStyleId>
              </a:tblPr>
              <a:tblGrid>
                <a:gridCol w="728998">
                  <a:extLst>
                    <a:ext uri="{9D8B030D-6E8A-4147-A177-3AD203B41FA5}">
                      <a16:colId xmlns:a16="http://schemas.microsoft.com/office/drawing/2014/main" val="4216951436"/>
                    </a:ext>
                  </a:extLst>
                </a:gridCol>
                <a:gridCol w="1563619">
                  <a:extLst>
                    <a:ext uri="{9D8B030D-6E8A-4147-A177-3AD203B41FA5}">
                      <a16:colId xmlns:a16="http://schemas.microsoft.com/office/drawing/2014/main" val="2846406636"/>
                    </a:ext>
                  </a:extLst>
                </a:gridCol>
                <a:gridCol w="2525609">
                  <a:extLst>
                    <a:ext uri="{9D8B030D-6E8A-4147-A177-3AD203B41FA5}">
                      <a16:colId xmlns:a16="http://schemas.microsoft.com/office/drawing/2014/main" val="2279530519"/>
                    </a:ext>
                  </a:extLst>
                </a:gridCol>
                <a:gridCol w="2254304">
                  <a:extLst>
                    <a:ext uri="{9D8B030D-6E8A-4147-A177-3AD203B41FA5}">
                      <a16:colId xmlns:a16="http://schemas.microsoft.com/office/drawing/2014/main" val="3596235029"/>
                    </a:ext>
                  </a:extLst>
                </a:gridCol>
                <a:gridCol w="3443070">
                  <a:extLst>
                    <a:ext uri="{9D8B030D-6E8A-4147-A177-3AD203B41FA5}">
                      <a16:colId xmlns:a16="http://schemas.microsoft.com/office/drawing/2014/main" val="15643851"/>
                    </a:ext>
                  </a:extLst>
                </a:gridCol>
              </a:tblGrid>
              <a:tr h="444058">
                <a:tc>
                  <a:txBody>
                    <a:bodyPr/>
                    <a:lstStyle/>
                    <a:p>
                      <a:pPr marL="1270">
                        <a:lnSpc>
                          <a:spcPct val="107000"/>
                        </a:lnSpc>
                        <a:spcAft>
                          <a:spcPts val="80"/>
                        </a:spcAft>
                      </a:pPr>
                      <a:r>
                        <a:rPr lang="en-US" sz="1250" dirty="0">
                          <a:effectLst/>
                        </a:rPr>
                        <a:t>Sr. </a:t>
                      </a:r>
                      <a:endParaRPr lang="en-IN" sz="1250" dirty="0">
                        <a:effectLst/>
                      </a:endParaRPr>
                    </a:p>
                    <a:p>
                      <a:pPr marL="1270">
                        <a:lnSpc>
                          <a:spcPct val="107000"/>
                        </a:lnSpc>
                        <a:spcAft>
                          <a:spcPts val="800"/>
                        </a:spcAft>
                      </a:pPr>
                      <a:r>
                        <a:rPr lang="en-US" sz="1250" dirty="0">
                          <a:effectLst/>
                        </a:rPr>
                        <a:t>No. </a:t>
                      </a:r>
                      <a:endParaRPr lang="en-IN" sz="125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270">
                        <a:lnSpc>
                          <a:spcPct val="107000"/>
                        </a:lnSpc>
                        <a:spcAft>
                          <a:spcPts val="800"/>
                        </a:spcAft>
                      </a:pPr>
                      <a:r>
                        <a:rPr lang="en-US" sz="1250" dirty="0">
                          <a:effectLst/>
                        </a:rPr>
                        <a:t>Title </a:t>
                      </a:r>
                      <a:endParaRPr lang="en-IN" sz="125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a:lnSpc>
                          <a:spcPct val="107000"/>
                        </a:lnSpc>
                        <a:spcAft>
                          <a:spcPts val="800"/>
                        </a:spcAft>
                      </a:pPr>
                      <a:r>
                        <a:rPr lang="en-US" sz="1250" dirty="0">
                          <a:effectLst/>
                        </a:rPr>
                        <a:t>Author </a:t>
                      </a:r>
                      <a:endParaRPr lang="en-IN" sz="125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a:lnSpc>
                          <a:spcPct val="107000"/>
                        </a:lnSpc>
                        <a:spcAft>
                          <a:spcPts val="800"/>
                        </a:spcAft>
                      </a:pPr>
                      <a:r>
                        <a:rPr lang="en-US" sz="1250" dirty="0">
                          <a:effectLst/>
                        </a:rPr>
                        <a:t>Summary </a:t>
                      </a:r>
                      <a:endParaRPr lang="en-IN" sz="125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a:lnSpc>
                          <a:spcPct val="107000"/>
                        </a:lnSpc>
                        <a:spcAft>
                          <a:spcPts val="800"/>
                        </a:spcAft>
                      </a:pPr>
                      <a:r>
                        <a:rPr lang="en-US" sz="1250" dirty="0">
                          <a:effectLst/>
                        </a:rPr>
                        <a:t>Finding and outcome </a:t>
                      </a:r>
                      <a:endParaRPr lang="en-IN" sz="125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extLst>
                  <a:ext uri="{0D108BD9-81ED-4DB2-BD59-A6C34878D82A}">
                    <a16:rowId xmlns:a16="http://schemas.microsoft.com/office/drawing/2014/main" val="991305199"/>
                  </a:ext>
                </a:extLst>
              </a:tr>
              <a:tr h="2067240">
                <a:tc>
                  <a:txBody>
                    <a:bodyPr/>
                    <a:lstStyle/>
                    <a:p>
                      <a:pPr marL="1270">
                        <a:lnSpc>
                          <a:spcPct val="107000"/>
                        </a:lnSpc>
                        <a:spcAft>
                          <a:spcPts val="800"/>
                        </a:spcAft>
                      </a:pPr>
                      <a:r>
                        <a:rPr lang="en-US" sz="1200" dirty="0">
                          <a:solidFill>
                            <a:schemeClr val="bg1"/>
                          </a:solidFill>
                          <a:effectLst/>
                          <a:latin typeface="Times New Roman" panose="02020603050405020304" pitchFamily="18" charset="0"/>
                          <a:ea typeface="Times New Roman" panose="02020603050405020304" pitchFamily="18" charset="0"/>
                          <a:cs typeface="Shruti" panose="020B0502040204020203" pitchFamily="34" charset="0"/>
                        </a:rPr>
                        <a:t>5 </a:t>
                      </a:r>
                      <a:endParaRPr lang="en-IN" sz="1100" dirty="0">
                        <a:solidFill>
                          <a:schemeClr val="bg1"/>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270">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A Brief Analysis of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Blockchain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Algorithms and Its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Challenge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Rajalakshmi Krishnamurthi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marR="32385">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blockchain serves as a ledger that allows transactions to take place in a decentralized manner. This paper focuses on many applications based on blockchain technology, including those covering numerous fields like financial services, government services, nonfinancial services, internet of things (IoT), and so on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R="31115">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A blockchain database is distributed, shared, fault tolerant and an append-only database that maintains the record in blocks. From this paper we have concluded that Blockchain with its key characteristics, has shown its potential to reshape traditional industries and one of them being Online Voting Systems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extLst>
                  <a:ext uri="{0D108BD9-81ED-4DB2-BD59-A6C34878D82A}">
                    <a16:rowId xmlns:a16="http://schemas.microsoft.com/office/drawing/2014/main" val="703739899"/>
                  </a:ext>
                </a:extLst>
              </a:tr>
              <a:tr h="1834789">
                <a:tc>
                  <a:txBody>
                    <a:bodyPr/>
                    <a:lstStyle/>
                    <a:p>
                      <a:pPr marL="1270">
                        <a:lnSpc>
                          <a:spcPct val="107000"/>
                        </a:lnSpc>
                        <a:spcAft>
                          <a:spcPts val="800"/>
                        </a:spcAft>
                      </a:pPr>
                      <a:r>
                        <a:rPr lang="en-US" sz="1200" dirty="0">
                          <a:solidFill>
                            <a:schemeClr val="bg1"/>
                          </a:solidFill>
                          <a:effectLst/>
                          <a:latin typeface="Times New Roman" panose="02020603050405020304" pitchFamily="18" charset="0"/>
                          <a:ea typeface="Times New Roman" panose="02020603050405020304" pitchFamily="18" charset="0"/>
                          <a:cs typeface="Shruti" panose="020B0502040204020203" pitchFamily="34" charset="0"/>
                        </a:rPr>
                        <a:t>6 </a:t>
                      </a:r>
                      <a:endParaRPr lang="en-IN" sz="1100" dirty="0">
                        <a:solidFill>
                          <a:schemeClr val="bg1"/>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270">
                        <a:lnSpc>
                          <a:spcPct val="107000"/>
                        </a:lnSpc>
                        <a:spcAft>
                          <a:spcPts val="95"/>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Design and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Evaluation of a Real-</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Time Face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270">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Recognition System using Convolutional Neural Networks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a:lnSpc>
                          <a:spcPct val="107000"/>
                        </a:lnSpc>
                        <a:spcAft>
                          <a:spcPts val="95"/>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Pranav KB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905">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Manikandan J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marL="1905" marR="15875">
                        <a:lnSpc>
                          <a:spcPct val="114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This paper presented a design and evaluation of a real-time face recognition system using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905" algn="just">
                        <a:lnSpc>
                          <a:spcPct val="107000"/>
                        </a:lnSpc>
                        <a:spcAft>
                          <a:spcPts val="85"/>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CNN(Convolutional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905">
                        <a:lnSpc>
                          <a:spcPct val="107000"/>
                        </a:lnSpc>
                        <a:spcAft>
                          <a:spcPts val="8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neural network))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marL="1905">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tc>
                  <a:txBody>
                    <a:bodyPr/>
                    <a:lstStyle/>
                    <a:p>
                      <a:pPr>
                        <a:lnSpc>
                          <a:spcPct val="114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The system using CNN for recognition that give accuracy near about 98%.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13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This system’s accuracy of detection is dependent on variation of training set for a particular person.</a:t>
                      </a:r>
                      <a:r>
                        <a:rPr lang="en-US"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rPr>
                        <a:t>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100" dirty="0">
                        <a:solidFill>
                          <a:srgbClr val="000000"/>
                        </a:solidFill>
                        <a:effectLst/>
                        <a:latin typeface="Calibri" panose="020F0502020204030204" pitchFamily="34" charset="0"/>
                        <a:ea typeface="Calibri" panose="020F0502020204030204" pitchFamily="34" charset="0"/>
                        <a:cs typeface="Shruti" panose="020B0502040204020203" pitchFamily="34" charset="0"/>
                      </a:endParaRPr>
                    </a:p>
                  </a:txBody>
                  <a:tcPr marL="67310" marR="30480" marT="8890" marB="0"/>
                </a:tc>
                <a:extLst>
                  <a:ext uri="{0D108BD9-81ED-4DB2-BD59-A6C34878D82A}">
                    <a16:rowId xmlns:a16="http://schemas.microsoft.com/office/drawing/2014/main" val="4082236576"/>
                  </a:ext>
                </a:extLst>
              </a:tr>
            </a:tbl>
          </a:graphicData>
        </a:graphic>
      </p:graphicFrame>
    </p:spTree>
    <p:extLst>
      <p:ext uri="{BB962C8B-B14F-4D97-AF65-F5344CB8AC3E}">
        <p14:creationId xmlns:p14="http://schemas.microsoft.com/office/powerpoint/2010/main" val="853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6BC4-FDDB-AFEC-D7EA-7AEC20B68ED3}"/>
              </a:ext>
            </a:extLst>
          </p:cNvPr>
          <p:cNvSpPr>
            <a:spLocks noGrp="1"/>
          </p:cNvSpPr>
          <p:nvPr>
            <p:ph type="title"/>
          </p:nvPr>
        </p:nvSpPr>
        <p:spPr/>
        <p:txBody>
          <a:bodyPr/>
          <a:lstStyle/>
          <a:p>
            <a:r>
              <a:rPr lang="en-IN" dirty="0"/>
              <a:t>SRS</a:t>
            </a:r>
          </a:p>
        </p:txBody>
      </p:sp>
      <p:sp>
        <p:nvSpPr>
          <p:cNvPr id="3" name="Content Placeholder 2">
            <a:extLst>
              <a:ext uri="{FF2B5EF4-FFF2-40B4-BE49-F238E27FC236}">
                <a16:creationId xmlns:a16="http://schemas.microsoft.com/office/drawing/2014/main" id="{923AC8EE-91D3-1708-BA77-DE720C53BCC7}"/>
              </a:ext>
            </a:extLst>
          </p:cNvPr>
          <p:cNvSpPr>
            <a:spLocks noGrp="1"/>
          </p:cNvSpPr>
          <p:nvPr>
            <p:ph idx="1"/>
          </p:nvPr>
        </p:nvSpPr>
        <p:spPr/>
        <p:txBody>
          <a:bodyPr/>
          <a:lstStyle/>
          <a:p>
            <a:r>
              <a:rPr lang="en-IN" dirty="0"/>
              <a:t>Use case Diagram</a:t>
            </a:r>
          </a:p>
          <a:p>
            <a:r>
              <a:rPr lang="en-IN" dirty="0"/>
              <a:t>State Diagram</a:t>
            </a:r>
          </a:p>
          <a:p>
            <a:r>
              <a:rPr lang="en-IN" dirty="0"/>
              <a:t>Event Trace Diagram</a:t>
            </a:r>
          </a:p>
          <a:p>
            <a:r>
              <a:rPr lang="en-IN" dirty="0"/>
              <a:t>Activity Diagram</a:t>
            </a:r>
          </a:p>
          <a:p>
            <a:r>
              <a:rPr lang="en-IN" dirty="0"/>
              <a:t>Entity Relation Diagram</a:t>
            </a:r>
          </a:p>
          <a:p>
            <a:r>
              <a:rPr lang="en-IN" dirty="0"/>
              <a:t>Data Flow Diagram</a:t>
            </a:r>
          </a:p>
          <a:p>
            <a:r>
              <a:rPr lang="en-IN" dirty="0"/>
              <a:t>Class Diagram</a:t>
            </a:r>
          </a:p>
          <a:p>
            <a:endParaRPr lang="en-IN" dirty="0"/>
          </a:p>
        </p:txBody>
      </p:sp>
    </p:spTree>
    <p:extLst>
      <p:ext uri="{BB962C8B-B14F-4D97-AF65-F5344CB8AC3E}">
        <p14:creationId xmlns:p14="http://schemas.microsoft.com/office/powerpoint/2010/main" val="31408253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154</TotalTime>
  <Words>1622</Words>
  <Application>Microsoft Office PowerPoint</Application>
  <PresentationFormat>Widescreen</PresentationFormat>
  <Paragraphs>167</Paragraphs>
  <Slides>39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 New Roman</vt:lpstr>
      <vt:lpstr>Retrospect</vt:lpstr>
      <vt:lpstr>BIRLA VISHVAKARMA MAHAVIDYALAYA (Engineering College) (An Autonomous Institution) Information Technology Department AY: 2022 -23 4IT31 – Project I</vt:lpstr>
      <vt:lpstr>Outline of the presentation</vt:lpstr>
      <vt:lpstr>Objective</vt:lpstr>
      <vt:lpstr>Scope</vt:lpstr>
      <vt:lpstr>Introduction of the project</vt:lpstr>
      <vt:lpstr>Literature Survey </vt:lpstr>
      <vt:lpstr>Continue…</vt:lpstr>
      <vt:lpstr>Continue…</vt:lpstr>
      <vt:lpstr>SRS</vt:lpstr>
      <vt:lpstr>Use Case Diagram</vt:lpstr>
      <vt:lpstr>State Diagram</vt:lpstr>
      <vt:lpstr>Event Trace Diagram</vt:lpstr>
      <vt:lpstr>Activity Diagram</vt:lpstr>
      <vt:lpstr>Entity Relation Diagram</vt:lpstr>
      <vt:lpstr>Data Flow Diagram Level-0</vt:lpstr>
      <vt:lpstr>Data Flow Diagram Level-1</vt:lpstr>
      <vt:lpstr>Data Flow Diagram Level-1</vt:lpstr>
      <vt:lpstr>Class Diagram</vt:lpstr>
      <vt:lpstr>Modules</vt:lpstr>
      <vt:lpstr>Login Module</vt:lpstr>
      <vt:lpstr>User Identification Module</vt:lpstr>
      <vt:lpstr>Voting Module</vt:lpstr>
      <vt:lpstr>Voting Creation Module</vt:lpstr>
      <vt:lpstr>Voting Result Module</vt:lpstr>
      <vt:lpstr>Implementation</vt:lpstr>
      <vt:lpstr>Dashboard</vt:lpstr>
      <vt:lpstr>View Users</vt:lpstr>
      <vt:lpstr>Add User</vt:lpstr>
      <vt:lpstr>Add Candidates</vt:lpstr>
      <vt:lpstr>Add Election</vt:lpstr>
      <vt:lpstr>Edit Phase</vt:lpstr>
      <vt:lpstr>View Election</vt:lpstr>
      <vt:lpstr>Candidate of Election</vt:lpstr>
      <vt:lpstr>Login User</vt:lpstr>
      <vt:lpstr>Metamask Transaction</vt:lpstr>
      <vt:lpstr>Result of Election</vt:lpstr>
      <vt:lpstr>Result of Candidates</vt:lpstr>
      <vt:lpstr>Demonstration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BIRLA VISHVAKARMA MAHAVIDYALAYA (Engineering College) (An Autonomous Institution) Information Technology Department AY: 2022 -23 4IT31 – Project I</dc:title>
  <dc:creator>SPV</dc:creator>
  <cp:lastModifiedBy>Baraiya Pranav</cp:lastModifiedBy>
  <cp:revision>32</cp:revision>
  <dcterms:created xsi:type="dcterms:W3CDTF">2022-12-18T15:31:33Z</dcterms:created>
  <dcterms:modified xsi:type="dcterms:W3CDTF">2022-12-20T06:07:38Z</dcterms:modified>
</cp:coreProperties>
</file>